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311" r:id="rId3"/>
    <p:sldId id="274" r:id="rId4"/>
    <p:sldId id="270" r:id="rId5"/>
    <p:sldId id="275" r:id="rId6"/>
    <p:sldId id="276" r:id="rId7"/>
    <p:sldId id="277" r:id="rId8"/>
    <p:sldId id="281" r:id="rId9"/>
    <p:sldId id="315" r:id="rId10"/>
    <p:sldId id="282" r:id="rId11"/>
    <p:sldId id="287" r:id="rId12"/>
    <p:sldId id="303" r:id="rId13"/>
    <p:sldId id="304" r:id="rId14"/>
    <p:sldId id="310" r:id="rId15"/>
    <p:sldId id="305" r:id="rId16"/>
    <p:sldId id="309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84" r:id="rId30"/>
    <p:sldId id="301" r:id="rId31"/>
    <p:sldId id="261" r:id="rId32"/>
    <p:sldId id="265" r:id="rId33"/>
    <p:sldId id="266" r:id="rId34"/>
    <p:sldId id="267" r:id="rId35"/>
    <p:sldId id="268" r:id="rId36"/>
    <p:sldId id="262" r:id="rId37"/>
    <p:sldId id="263" r:id="rId38"/>
    <p:sldId id="257" r:id="rId39"/>
    <p:sldId id="258" r:id="rId40"/>
    <p:sldId id="259" r:id="rId41"/>
    <p:sldId id="260" r:id="rId42"/>
    <p:sldId id="269" r:id="rId43"/>
    <p:sldId id="271" r:id="rId44"/>
    <p:sldId id="272" r:id="rId45"/>
    <p:sldId id="312" r:id="rId46"/>
    <p:sldId id="302" r:id="rId47"/>
    <p:sldId id="308" r:id="rId48"/>
    <p:sldId id="307" r:id="rId49"/>
    <p:sldId id="306" r:id="rId50"/>
    <p:sldId id="264" r:id="rId51"/>
    <p:sldId id="313" r:id="rId52"/>
    <p:sldId id="31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8644" autoAdjust="0"/>
  </p:normalViewPr>
  <p:slideViewPr>
    <p:cSldViewPr snapToGrid="0" snapToObjects="1"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27133-97AF-9742-8601-16CB146EAA30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5BBCE-3DDC-0846-87DC-176332F01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181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799241-BB7F-8A48-9047-70D168B4EE9D}" type="slidenum">
              <a:rPr lang="tr-TR" sz="1200"/>
              <a:pPr eaLnBrk="1" hangingPunct="1"/>
              <a:t>36</a:t>
            </a:fld>
            <a:endParaRPr lang="tr-TR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26776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tr-TR" dirty="0">
                <a:latin typeface="Times New Roman" charset="0"/>
              </a:rPr>
              <a:t>Kişi önce maddeye karşı merak duyar. Kullansam acaba neler olur diye merak eder ama aynı zamanda maddenin etkilerinden korkar. </a:t>
            </a:r>
          </a:p>
          <a:p>
            <a:pPr eaLnBrk="1" hangingPunct="1">
              <a:buFontTx/>
              <a:buChar char="•"/>
            </a:pPr>
            <a:r>
              <a:rPr lang="tr-TR" dirty="0">
                <a:latin typeface="Times New Roman" charset="0"/>
              </a:rPr>
              <a:t>Merak korkuyu yener ve kişi </a:t>
            </a:r>
            <a:r>
              <a:rPr lang="ja-JP" altLang="tr-TR" dirty="0">
                <a:latin typeface="Times New Roman" charset="0"/>
              </a:rPr>
              <a:t>“</a:t>
            </a:r>
            <a:r>
              <a:rPr lang="tr-TR" dirty="0">
                <a:latin typeface="Times New Roman" charset="0"/>
              </a:rPr>
              <a:t>Bir kereden bir şey olmaz</a:t>
            </a:r>
            <a:r>
              <a:rPr lang="ja-JP" altLang="tr-TR" dirty="0">
                <a:latin typeface="Times New Roman" charset="0"/>
              </a:rPr>
              <a:t>”</a:t>
            </a:r>
            <a:r>
              <a:rPr lang="tr-TR" dirty="0">
                <a:latin typeface="Times New Roman" charset="0"/>
              </a:rPr>
              <a:t> diyerek kullanmaya başlar. </a:t>
            </a:r>
          </a:p>
          <a:p>
            <a:pPr eaLnBrk="1" hangingPunct="1">
              <a:buFontTx/>
              <a:buChar char="•"/>
            </a:pPr>
            <a:r>
              <a:rPr lang="tr-TR" dirty="0">
                <a:latin typeface="Times New Roman" charset="0"/>
              </a:rPr>
              <a:t>Bundan sonraki her kullanışı son kullanışı olacaktır ama beklenen son hiç gelmez. </a:t>
            </a:r>
          </a:p>
          <a:p>
            <a:pPr eaLnBrk="1" hangingPunct="1">
              <a:buFontTx/>
              <a:buChar char="•"/>
            </a:pPr>
            <a:r>
              <a:rPr lang="tr-TR" dirty="0">
                <a:latin typeface="Times New Roman" charset="0"/>
              </a:rPr>
              <a:t>Bağımlı olduğunu inkar eder ve maddeyi kontrol edebileceğini iddia eder. </a:t>
            </a:r>
          </a:p>
          <a:p>
            <a:pPr eaLnBrk="1" hangingPunct="1">
              <a:buFontTx/>
              <a:buChar char="•"/>
            </a:pPr>
            <a:r>
              <a:rPr lang="tr-TR" dirty="0">
                <a:latin typeface="Times New Roman" charset="0"/>
              </a:rPr>
              <a:t>Kişi dibe vurduğunda artık bırakmak zorunda olduğunu anlar. </a:t>
            </a:r>
          </a:p>
          <a:p>
            <a:pPr eaLnBrk="1" hangingPunct="1">
              <a:buFontTx/>
              <a:buChar char="•"/>
            </a:pPr>
            <a:r>
              <a:rPr lang="tr-TR" dirty="0">
                <a:latin typeface="Times New Roman" charset="0"/>
              </a:rPr>
              <a:t>Bir süre temiz kalır</a:t>
            </a:r>
          </a:p>
          <a:p>
            <a:pPr eaLnBrk="1" hangingPunct="1">
              <a:buFontTx/>
              <a:buChar char="•"/>
            </a:pPr>
            <a:r>
              <a:rPr lang="tr-TR" dirty="0">
                <a:latin typeface="Times New Roman" charset="0"/>
              </a:rPr>
              <a:t>Fakat kişi kendine güven kazandıkça madde ile ilgili sıkıntılarını unutacak ve tekrar </a:t>
            </a:r>
            <a:r>
              <a:rPr lang="ja-JP" altLang="tr-TR" dirty="0">
                <a:latin typeface="Times New Roman" charset="0"/>
              </a:rPr>
              <a:t>“</a:t>
            </a:r>
            <a:r>
              <a:rPr lang="tr-TR" dirty="0">
                <a:latin typeface="Times New Roman" charset="0"/>
              </a:rPr>
              <a:t>bir kere</a:t>
            </a:r>
            <a:r>
              <a:rPr lang="ja-JP" altLang="tr-TR" dirty="0">
                <a:latin typeface="Times New Roman" charset="0"/>
              </a:rPr>
              <a:t>”</a:t>
            </a:r>
            <a:r>
              <a:rPr lang="tr-TR" dirty="0">
                <a:latin typeface="Times New Roman" charset="0"/>
              </a:rPr>
              <a:t> deneyecektir. </a:t>
            </a:r>
          </a:p>
          <a:p>
            <a:pPr eaLnBrk="1" hangingPunct="1">
              <a:buFontTx/>
              <a:buChar char="•"/>
            </a:pPr>
            <a:r>
              <a:rPr lang="tr-TR" dirty="0">
                <a:latin typeface="Times New Roman" charset="0"/>
              </a:rPr>
              <a:t>Bir kere denemekle kalmayıp kullanımı eskisi gibi olacaktır (</a:t>
            </a:r>
            <a:r>
              <a:rPr lang="ja-JP" altLang="tr-TR" dirty="0">
                <a:latin typeface="Times New Roman" charset="0"/>
              </a:rPr>
              <a:t>“</a:t>
            </a:r>
            <a:r>
              <a:rPr lang="tr-TR" dirty="0">
                <a:latin typeface="Times New Roman" charset="0"/>
              </a:rPr>
              <a:t>Battı balık yan gider</a:t>
            </a:r>
            <a:r>
              <a:rPr lang="ja-JP" altLang="tr-TR" dirty="0">
                <a:latin typeface="Times New Roman" charset="0"/>
              </a:rPr>
              <a:t>”</a:t>
            </a:r>
            <a:r>
              <a:rPr lang="tr-TR" dirty="0">
                <a:latin typeface="Times New Roman" charset="0"/>
              </a:rPr>
              <a:t> mantığıyla).</a:t>
            </a:r>
          </a:p>
          <a:p>
            <a:pPr eaLnBrk="1" hangingPunct="1">
              <a:buFontTx/>
              <a:buChar char="•"/>
            </a:pPr>
            <a:r>
              <a:rPr lang="tr-TR" dirty="0">
                <a:latin typeface="Times New Roman" charset="0"/>
              </a:rPr>
              <a:t>Böylece bağımlılık bir kısır döngü haline gelecektir. </a:t>
            </a:r>
          </a:p>
          <a:p>
            <a:pPr eaLnBrk="1" hangingPunct="1"/>
            <a:endParaRPr lang="tr-T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8491E83-99A8-4949-9DD2-E02A643B7AED}" type="slidenum">
              <a:rPr lang="tr-TR" sz="1200"/>
              <a:pPr eaLnBrk="1" hangingPunct="1"/>
              <a:t>37</a:t>
            </a:fld>
            <a:endParaRPr lang="tr-TR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>
                <a:latin typeface="Times New Roman" charset="0"/>
              </a:rPr>
              <a:t>Ergenlik süreci içerisindeki denemelerin bağımlılıkla adlandırılması doğru değildir. Bağımlı olarak davranmayın..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184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85817" indent="-263776" defTabSz="882184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82184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82184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82184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8218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B87C27-4016-E040-A388-0D41D0E4FCB2}" type="slidenum">
              <a:rPr lang="tr-TR" sz="1200"/>
              <a:pPr eaLnBrk="1" hangingPunct="1"/>
              <a:t>50</a:t>
            </a:fld>
            <a:endParaRPr lang="tr-TR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>
                <a:latin typeface="Times New Roman" charset="0"/>
              </a:rPr>
              <a:t>Öfke hissedebilirsiniz, ancak bunun çocuğa yansıması onda anlaşılmadığı duygusunu uyandırır, iletişimi engeller. </a:t>
            </a:r>
          </a:p>
          <a:p>
            <a:pPr eaLnBrk="1" hangingPunct="1"/>
            <a:r>
              <a:rPr lang="tr-TR">
                <a:latin typeface="Times New Roman" charset="0"/>
              </a:rPr>
              <a:t>Kendi duygularınızın farkına varmak ve bu çocuklarla çalışmalarınızda sizi engelleyebilecek düşüncelerinizi fark etmek önemlidir.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3CDC8-D0DD-6640-9735-23DFAD03925E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6434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8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Madde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Bağımlılığı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Rehberlik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Servisleri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Psk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Doğan</a:t>
            </a:r>
            <a:r>
              <a:rPr lang="en-US" dirty="0" smtClean="0">
                <a:latin typeface="Times New Roman"/>
                <a:cs typeface="Times New Roman"/>
              </a:rPr>
              <a:t> YILMAZ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İstanbul AMATEM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logo eyüp 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1272" cy="2111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88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/>
                <a:cs typeface="Times New Roman"/>
              </a:rPr>
              <a:t>Ne Kadar Sürede Kişi Bağımlı Olur?</a:t>
            </a:r>
          </a:p>
        </p:txBody>
      </p:sp>
      <p:sp>
        <p:nvSpPr>
          <p:cNvPr id="21507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tr-TR" sz="2800" b="1" dirty="0" smtClean="0">
                <a:effectLst/>
                <a:latin typeface="Times New Roman"/>
                <a:cs typeface="Times New Roman"/>
              </a:rPr>
              <a:t>Bağımlılığın gelişimi, </a:t>
            </a:r>
          </a:p>
          <a:p>
            <a:pPr lvl="1" eaLnBrk="1" hangingPunct="1"/>
            <a:r>
              <a:rPr lang="tr-TR" sz="2400" b="1" dirty="0" smtClean="0">
                <a:effectLst/>
                <a:latin typeface="Times New Roman"/>
                <a:cs typeface="Times New Roman"/>
              </a:rPr>
              <a:t>maddenin cinsine, </a:t>
            </a:r>
          </a:p>
          <a:p>
            <a:pPr lvl="1" eaLnBrk="1" hangingPunct="1"/>
            <a:r>
              <a:rPr lang="tr-TR" sz="2400" b="1" dirty="0" smtClean="0">
                <a:effectLst/>
                <a:latin typeface="Times New Roman"/>
                <a:cs typeface="Times New Roman"/>
              </a:rPr>
              <a:t>saflık oranına, </a:t>
            </a:r>
          </a:p>
          <a:p>
            <a:pPr lvl="1" eaLnBrk="1" hangingPunct="1"/>
            <a:r>
              <a:rPr lang="tr-TR" sz="2400" b="1" dirty="0" smtClean="0">
                <a:effectLst/>
                <a:latin typeface="Times New Roman"/>
                <a:cs typeface="Times New Roman"/>
              </a:rPr>
              <a:t>kullanma süresine ve </a:t>
            </a:r>
          </a:p>
          <a:p>
            <a:pPr lvl="1" eaLnBrk="1" hangingPunct="1"/>
            <a:r>
              <a:rPr lang="tr-TR" sz="2400" b="1" dirty="0" smtClean="0">
                <a:effectLst/>
                <a:latin typeface="Times New Roman"/>
                <a:cs typeface="Times New Roman"/>
              </a:rPr>
              <a:t>kullanan kişinin kişilik özelliklerine göre değişir. </a:t>
            </a:r>
          </a:p>
          <a:p>
            <a:pPr eaLnBrk="1" hangingPunct="1"/>
            <a:r>
              <a:rPr lang="tr-TR" sz="2800" b="1" dirty="0" smtClean="0">
                <a:effectLst/>
                <a:latin typeface="Times New Roman"/>
                <a:cs typeface="Times New Roman"/>
              </a:rPr>
              <a:t>Bu nedenle bağımlılığın ne zaman gelişeceği belli olmaz!</a:t>
            </a:r>
            <a:endParaRPr lang="tr-TR" b="1" dirty="0" smtClean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66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3420071" y="1446866"/>
            <a:ext cx="2571750" cy="10801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>
            <a:normAutofit fontScale="92500" lnSpcReduction="10000"/>
          </a:bodyPr>
          <a:lstStyle/>
          <a:p>
            <a:pPr eaLnBrk="1" hangingPunct="1"/>
            <a:r>
              <a:rPr lang="tr-TR" altLang="tr-T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Tütün</a:t>
            </a:r>
          </a:p>
          <a:p>
            <a:pPr eaLnBrk="1" hangingPunct="1"/>
            <a:r>
              <a:rPr lang="tr-TR" altLang="tr-T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Alkol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2771800" y="2492896"/>
            <a:ext cx="3320206" cy="320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342882" indent="-342882">
              <a:spcBef>
                <a:spcPct val="20000"/>
              </a:spcBef>
              <a:defRPr/>
            </a:pPr>
            <a:r>
              <a:rPr lang="tr-TR" sz="2800" b="1" u="sng" dirty="0">
                <a:solidFill>
                  <a:schemeClr val="bg1"/>
                </a:solidFill>
                <a:latin typeface="Times New Roman"/>
                <a:cs typeface="Times New Roman"/>
              </a:rPr>
              <a:t>Uyaranlar</a:t>
            </a:r>
          </a:p>
          <a:p>
            <a:pPr marL="800059" lvl="1" indent="-342882"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Kokain</a:t>
            </a:r>
          </a:p>
          <a:p>
            <a:pPr marL="800059" lvl="1" indent="-342882"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Crack</a:t>
            </a:r>
            <a:endParaRPr lang="tr-TR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00059" lvl="1" indent="-342882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Amfetamin</a:t>
            </a:r>
          </a:p>
          <a:p>
            <a:pPr marL="800059" lvl="1" indent="-342882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Ecstasy</a:t>
            </a:r>
            <a:endParaRPr lang="tr-TR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00059" lvl="1" indent="-342882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Metamfetamin</a:t>
            </a:r>
            <a:endParaRPr lang="tr-TR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00059" lvl="1" indent="-342882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Captagon</a:t>
            </a:r>
            <a:endParaRPr lang="tr-TR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42882" indent="-342882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tr-TR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4581" name="4 Metin kutusu"/>
          <p:cNvSpPr txBox="1">
            <a:spLocks noChangeArrowheads="1"/>
          </p:cNvSpPr>
          <p:nvPr/>
        </p:nvSpPr>
        <p:spPr bwMode="auto">
          <a:xfrm>
            <a:off x="5991821" y="2523209"/>
            <a:ext cx="2984748" cy="324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342882" indent="-342882"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2800" b="1" u="sng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Halüsinojenler</a:t>
            </a:r>
            <a:endParaRPr lang="tr-TR" sz="2800" b="1" u="sng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42882" indent="-342882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Esrar</a:t>
            </a:r>
          </a:p>
          <a:p>
            <a:pPr marL="342882" indent="-342882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LSD</a:t>
            </a:r>
          </a:p>
          <a:p>
            <a:pPr marL="342882" indent="-342882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GHB</a:t>
            </a:r>
          </a:p>
          <a:p>
            <a:pPr marL="352710" indent="-35271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Sihirli mantarlar</a:t>
            </a:r>
          </a:p>
          <a:p>
            <a:pPr marL="352710" indent="-35271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tr-TR" sz="2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Herbal</a:t>
            </a:r>
            <a:r>
              <a:rPr lang="tr-TR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2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spices</a:t>
            </a:r>
            <a:endParaRPr lang="tr-TR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6" name="5 Düz Bağlayıcı"/>
          <p:cNvCxnSpPr/>
          <p:nvPr/>
        </p:nvCxnSpPr>
        <p:spPr>
          <a:xfrm>
            <a:off x="138113" y="6075363"/>
            <a:ext cx="8904287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/>
          </p:cNvSpPr>
          <p:nvPr/>
        </p:nvSpPr>
        <p:spPr bwMode="auto">
          <a:xfrm>
            <a:off x="272058" y="2492896"/>
            <a:ext cx="2571750" cy="34217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tr-TR" altLang="tr-TR" sz="2800" b="1" u="sng" dirty="0" smtClean="0">
                <a:solidFill>
                  <a:schemeClr val="bg1"/>
                </a:solidFill>
                <a:latin typeface="Times New Roman"/>
                <a:cs typeface="Times New Roman"/>
              </a:rPr>
              <a:t>Uyuşturanlar</a:t>
            </a:r>
          </a:p>
          <a:p>
            <a:pPr lvl="1" eaLnBrk="1" hangingPunct="1"/>
            <a:r>
              <a:rPr lang="tr-TR" altLang="tr-TR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Afyon</a:t>
            </a:r>
          </a:p>
          <a:p>
            <a:pPr lvl="1" eaLnBrk="1" hangingPunct="1"/>
            <a:r>
              <a:rPr lang="tr-TR" altLang="tr-TR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Morfin</a:t>
            </a:r>
          </a:p>
          <a:p>
            <a:pPr lvl="1" eaLnBrk="1" hangingPunct="1"/>
            <a:r>
              <a:rPr lang="tr-TR" altLang="tr-TR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Eroin</a:t>
            </a:r>
          </a:p>
          <a:p>
            <a:pPr lvl="1" eaLnBrk="1" hangingPunct="1"/>
            <a:r>
              <a:rPr lang="tr-TR" altLang="tr-TR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Metadon</a:t>
            </a:r>
            <a:endParaRPr lang="tr-TR" altLang="tr-TR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lvl="1" eaLnBrk="1" hangingPunct="1"/>
            <a:r>
              <a:rPr lang="tr-TR" altLang="tr-TR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Kodein</a:t>
            </a:r>
          </a:p>
        </p:txBody>
      </p:sp>
      <p:cxnSp>
        <p:nvCxnSpPr>
          <p:cNvPr id="13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4 Dikdörtgen"/>
          <p:cNvSpPr>
            <a:spLocks noChangeArrowheads="1"/>
          </p:cNvSpPr>
          <p:nvPr/>
        </p:nvSpPr>
        <p:spPr bwMode="auto">
          <a:xfrm>
            <a:off x="3053125" y="395288"/>
            <a:ext cx="4416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Bağımlılık Yapan Maddeler</a:t>
            </a:r>
            <a:endParaRPr lang="tr-TR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085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Times New Roman"/>
                <a:cs typeface="Times New Roman"/>
              </a:rPr>
              <a:t>Alkol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İ</a:t>
            </a:r>
            <a:r>
              <a:rPr lang="en-US" b="1" dirty="0" err="1" smtClean="0">
                <a:latin typeface="Times New Roman"/>
                <a:cs typeface="Times New Roman"/>
              </a:rPr>
              <a:t>çildiğinde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Şunlar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Gözlenir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Sarhoşluk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hali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</a:t>
            </a:r>
          </a:p>
          <a:p>
            <a:r>
              <a:rPr lang="en-US" b="1" dirty="0" smtClean="0">
                <a:effectLst/>
                <a:latin typeface="Times New Roman"/>
                <a:cs typeface="Times New Roman"/>
              </a:rPr>
              <a:t>Motor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koordinasyon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bozuklukları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Tepki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süresinde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uzama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Konuşma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güçlüğü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Sedasyon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</a:p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Öfori</a:t>
            </a:r>
            <a:endParaRPr lang="en-US" b="1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39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Times New Roman"/>
                <a:cs typeface="Times New Roman"/>
              </a:rPr>
              <a:t>Alkol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Yoksunluğu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Belirtileri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000" b="1" dirty="0" err="1">
                <a:effectLst/>
                <a:latin typeface="Times New Roman"/>
                <a:cs typeface="Times New Roman"/>
              </a:rPr>
              <a:t>Terleme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, </a:t>
            </a:r>
            <a:endParaRPr lang="en-US" sz="2000" b="1" dirty="0" smtClean="0">
              <a:effectLst/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</a:pPr>
            <a:r>
              <a:rPr lang="en-US" sz="2000" b="1" dirty="0" err="1" smtClean="0">
                <a:effectLst/>
                <a:latin typeface="Times New Roman"/>
                <a:cs typeface="Times New Roman"/>
              </a:rPr>
              <a:t>Titreme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, </a:t>
            </a:r>
          </a:p>
          <a:p>
            <a:pPr>
              <a:lnSpc>
                <a:spcPct val="70000"/>
              </a:lnSpc>
            </a:pPr>
            <a:r>
              <a:rPr lang="en-US" sz="2000" b="1" dirty="0" err="1">
                <a:effectLst/>
                <a:latin typeface="Times New Roman"/>
                <a:cs typeface="Times New Roman"/>
              </a:rPr>
              <a:t>Uykusuzluk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, </a:t>
            </a:r>
          </a:p>
          <a:p>
            <a:pPr>
              <a:lnSpc>
                <a:spcPct val="70000"/>
              </a:lnSpc>
            </a:pPr>
            <a:r>
              <a:rPr lang="en-US" sz="2000" b="1" dirty="0" err="1">
                <a:effectLst/>
                <a:latin typeface="Times New Roman"/>
                <a:cs typeface="Times New Roman"/>
              </a:rPr>
              <a:t>Bulantı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effectLst/>
                <a:latin typeface="Times New Roman"/>
                <a:cs typeface="Times New Roman"/>
              </a:rPr>
              <a:t>ve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effectLst/>
                <a:latin typeface="Times New Roman"/>
                <a:cs typeface="Times New Roman"/>
              </a:rPr>
              <a:t>kusma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, </a:t>
            </a:r>
          </a:p>
          <a:p>
            <a:pPr>
              <a:lnSpc>
                <a:spcPct val="70000"/>
              </a:lnSpc>
            </a:pPr>
            <a:r>
              <a:rPr lang="en-US" sz="2000" b="1" dirty="0" err="1">
                <a:effectLst/>
                <a:latin typeface="Times New Roman"/>
                <a:cs typeface="Times New Roman"/>
              </a:rPr>
              <a:t>Geçici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effectLst/>
                <a:latin typeface="Times New Roman"/>
                <a:cs typeface="Times New Roman"/>
              </a:rPr>
              <a:t>halusinasyon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effectLst/>
                <a:latin typeface="Times New Roman"/>
                <a:cs typeface="Times New Roman"/>
              </a:rPr>
              <a:t>ve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effectLst/>
                <a:latin typeface="Times New Roman"/>
                <a:cs typeface="Times New Roman"/>
              </a:rPr>
              <a:t>illüzyonlar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 (</a:t>
            </a:r>
            <a:r>
              <a:rPr lang="en-US" sz="2000" b="1" dirty="0" err="1" smtClean="0">
                <a:effectLst/>
                <a:latin typeface="Times New Roman"/>
                <a:cs typeface="Times New Roman"/>
              </a:rPr>
              <a:t>alkolü</a:t>
            </a:r>
            <a:r>
              <a:rPr lang="en-US" sz="20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effectLst/>
                <a:latin typeface="Times New Roman"/>
                <a:cs typeface="Times New Roman"/>
              </a:rPr>
              <a:t>bıraktıktan</a:t>
            </a:r>
            <a:r>
              <a:rPr lang="en-US" sz="20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effectLst/>
                <a:latin typeface="Times New Roman"/>
                <a:cs typeface="Times New Roman"/>
              </a:rPr>
              <a:t>sonraki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 1-2 </a:t>
            </a:r>
            <a:r>
              <a:rPr lang="en-US" sz="2000" b="1" dirty="0" err="1">
                <a:effectLst/>
                <a:latin typeface="Times New Roman"/>
                <a:cs typeface="Times New Roman"/>
              </a:rPr>
              <a:t>gün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effectLst/>
                <a:latin typeface="Times New Roman"/>
                <a:cs typeface="Times New Roman"/>
              </a:rPr>
              <a:t>içinde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effectLst/>
                <a:latin typeface="Times New Roman"/>
                <a:cs typeface="Times New Roman"/>
              </a:rPr>
              <a:t>görülür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) </a:t>
            </a:r>
          </a:p>
          <a:p>
            <a:pPr>
              <a:lnSpc>
                <a:spcPct val="70000"/>
              </a:lnSpc>
            </a:pPr>
            <a:r>
              <a:rPr lang="en-US" sz="2000" b="1" dirty="0" err="1">
                <a:effectLst/>
                <a:latin typeface="Times New Roman"/>
                <a:cs typeface="Times New Roman"/>
              </a:rPr>
              <a:t>Anksiyete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2000" b="1" dirty="0" err="1">
                <a:effectLst/>
                <a:latin typeface="Times New Roman"/>
                <a:cs typeface="Times New Roman"/>
              </a:rPr>
              <a:t>Epileptik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effectLst/>
                <a:latin typeface="Times New Roman"/>
                <a:cs typeface="Times New Roman"/>
              </a:rPr>
              <a:t>nöbetler-</a:t>
            </a:r>
            <a:r>
              <a:rPr lang="en-US" sz="2000" b="1" dirty="0" err="1" smtClean="0">
                <a:effectLst/>
                <a:latin typeface="Times New Roman"/>
                <a:cs typeface="Times New Roman"/>
              </a:rPr>
              <a:t>alkolü</a:t>
            </a:r>
            <a:r>
              <a:rPr lang="en-US" sz="20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effectLst/>
                <a:latin typeface="Times New Roman"/>
                <a:cs typeface="Times New Roman"/>
              </a:rPr>
              <a:t>bıraktıktan</a:t>
            </a:r>
            <a:r>
              <a:rPr lang="en-US" sz="20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effectLst/>
                <a:latin typeface="Times New Roman"/>
                <a:cs typeface="Times New Roman"/>
              </a:rPr>
              <a:t>sonra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 2 </a:t>
            </a:r>
            <a:r>
              <a:rPr lang="en-US" sz="2000" b="1" dirty="0" err="1">
                <a:effectLst/>
                <a:latin typeface="Times New Roman"/>
                <a:cs typeface="Times New Roman"/>
              </a:rPr>
              <a:t>gün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effectLst/>
                <a:latin typeface="Times New Roman"/>
                <a:cs typeface="Times New Roman"/>
              </a:rPr>
              <a:t>içinde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effectLst/>
                <a:latin typeface="Times New Roman"/>
                <a:cs typeface="Times New Roman"/>
              </a:rPr>
              <a:t>görülür</a:t>
            </a:r>
            <a:r>
              <a:rPr lang="en-US" sz="2000" b="1" dirty="0">
                <a:effectLst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550314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Times New Roman"/>
                <a:cs typeface="Times New Roman"/>
              </a:rPr>
              <a:t>Riskli Alkol Kullanımı Nedir?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>
                <a:effectLst/>
                <a:latin typeface="Times New Roman"/>
                <a:cs typeface="Times New Roman"/>
              </a:rPr>
              <a:t>Bir tek (yarım duble) rakı, votka, viski </a:t>
            </a:r>
            <a:r>
              <a:rPr lang="tr-TR" b="1" dirty="0" err="1">
                <a:effectLst/>
                <a:latin typeface="Times New Roman"/>
                <a:cs typeface="Times New Roman"/>
              </a:rPr>
              <a:t>vb</a:t>
            </a:r>
            <a:r>
              <a:rPr lang="tr-TR" b="1" dirty="0">
                <a:effectLst/>
                <a:latin typeface="Times New Roman"/>
                <a:cs typeface="Times New Roman"/>
              </a:rPr>
              <a:t> 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	</a:t>
            </a:r>
            <a:r>
              <a:rPr lang="tr-TR" b="1" dirty="0">
                <a:effectLst/>
                <a:latin typeface="Times New Roman"/>
                <a:cs typeface="Times New Roman"/>
              </a:rPr>
              <a:t>	= 1 ölçü</a:t>
            </a:r>
          </a:p>
          <a:p>
            <a:r>
              <a:rPr lang="tr-TR" b="1" dirty="0">
                <a:effectLst/>
                <a:latin typeface="Times New Roman"/>
                <a:cs typeface="Times New Roman"/>
              </a:rPr>
              <a:t>Bir kadeh şarap 					= 1 ölçü</a:t>
            </a:r>
          </a:p>
          <a:p>
            <a:r>
              <a:rPr lang="tr-TR" b="1" dirty="0">
                <a:effectLst/>
                <a:latin typeface="Times New Roman"/>
                <a:cs typeface="Times New Roman"/>
              </a:rPr>
              <a:t>Bir büyük kutu bira 				= 1 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ölçü</a:t>
            </a:r>
            <a:endParaRPr lang="tr-TR" b="1" dirty="0">
              <a:effectLst/>
              <a:latin typeface="Times New Roman"/>
              <a:cs typeface="Times New Roman"/>
            </a:endParaRPr>
          </a:p>
          <a:p>
            <a:r>
              <a:rPr lang="tr-TR" b="1" dirty="0">
                <a:effectLst/>
                <a:latin typeface="Times New Roman"/>
                <a:cs typeface="Times New Roman"/>
              </a:rPr>
              <a:t>Erkekler için haftada toplam 21 ölçüden fazlası risklidir</a:t>
            </a:r>
          </a:p>
          <a:p>
            <a:r>
              <a:rPr lang="tr-TR" b="1" dirty="0">
                <a:effectLst/>
                <a:latin typeface="Times New Roman"/>
                <a:cs typeface="Times New Roman"/>
              </a:rPr>
              <a:t>Kadınlar için haftada toplam 14 ölçüden fazlası 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risklidir</a:t>
            </a:r>
            <a:endParaRPr lang="tr-TR" b="1" dirty="0">
              <a:effectLst/>
              <a:latin typeface="Times New Roman"/>
              <a:cs typeface="Times New Roman"/>
            </a:endParaRPr>
          </a:p>
          <a:p>
            <a:pPr algn="ctr"/>
            <a:r>
              <a:rPr lang="tr-TR" b="1" u="sng" dirty="0">
                <a:effectLst/>
                <a:latin typeface="Times New Roman"/>
                <a:cs typeface="Times New Roman"/>
              </a:rPr>
              <a:t>Ama haftada en az 2 gün alkol alınmamalıdır</a:t>
            </a:r>
            <a:endParaRPr lang="en-US" b="1" u="sng" dirty="0">
              <a:effectLst/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130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Times New Roman"/>
                <a:cs typeface="Times New Roman"/>
              </a:rPr>
              <a:t>Uçucu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Maddeler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ffectLst/>
                <a:latin typeface="Times New Roman"/>
                <a:cs typeface="Times New Roman"/>
              </a:rPr>
              <a:t>Muhakemede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bozulma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 err="1" smtClean="0">
                <a:effectLst/>
                <a:latin typeface="Times New Roman"/>
                <a:cs typeface="Times New Roman"/>
              </a:rPr>
              <a:t>Konuşmada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ileri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derecede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bozulma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,</a:t>
            </a:r>
          </a:p>
          <a:p>
            <a:r>
              <a:rPr lang="en-US" dirty="0" err="1" smtClean="0">
                <a:effectLst/>
                <a:latin typeface="Times New Roman"/>
                <a:cs typeface="Times New Roman"/>
              </a:rPr>
              <a:t>Uçucu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madde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kokusu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,</a:t>
            </a:r>
          </a:p>
          <a:p>
            <a:r>
              <a:rPr lang="en-US" dirty="0" err="1" smtClean="0">
                <a:effectLst/>
                <a:latin typeface="Times New Roman"/>
                <a:cs typeface="Times New Roman"/>
              </a:rPr>
              <a:t>Dış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dünyayla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olan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ilişkinin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son 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derece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sınırlı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olması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/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kopması</a:t>
            </a:r>
            <a:endParaRPr lang="en-US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45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Esrar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effectLst/>
                <a:latin typeface="Times New Roman"/>
                <a:cs typeface="Times New Roman"/>
              </a:rPr>
              <a:t>Esrar bağımlılık yapar. Kesildiği zaman ortaya çıkan belirtiler diğer uyuşturucularda olduğu kadar şiddetli olmadığı için </a:t>
            </a:r>
            <a:r>
              <a:rPr lang="ja-JP" altLang="tr-TR" b="1" dirty="0">
                <a:effectLst/>
                <a:latin typeface="Times New Roman"/>
                <a:cs typeface="Times New Roman"/>
              </a:rPr>
              <a:t>“</a:t>
            </a:r>
            <a:r>
              <a:rPr lang="tr-TR" b="1" dirty="0">
                <a:effectLst/>
                <a:latin typeface="Times New Roman"/>
                <a:cs typeface="Times New Roman"/>
              </a:rPr>
              <a:t>bağımlılık yapmaz</a:t>
            </a:r>
            <a:r>
              <a:rPr lang="ja-JP" altLang="tr-TR" b="1" dirty="0">
                <a:effectLst/>
                <a:latin typeface="Times New Roman"/>
                <a:cs typeface="Times New Roman"/>
              </a:rPr>
              <a:t>”</a:t>
            </a:r>
            <a:r>
              <a:rPr lang="tr-TR" b="1" dirty="0">
                <a:effectLst/>
                <a:latin typeface="Times New Roman"/>
                <a:cs typeface="Times New Roman"/>
              </a:rPr>
              <a:t> diye algılanır. Ama esrarın kesilme belirtileri uzun sürer…</a:t>
            </a:r>
          </a:p>
          <a:p>
            <a:pPr marL="0" indent="0">
              <a:buNone/>
            </a:pPr>
            <a:endParaRPr lang="en-US" b="1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402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Times New Roman"/>
                <a:cs typeface="Times New Roman"/>
              </a:rPr>
              <a:t>Esrar İçildiğinde Şunlar Gözlenir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tr-TR" b="1" dirty="0" smtClean="0">
                <a:effectLst/>
                <a:latin typeface="Times New Roman"/>
                <a:cs typeface="Times New Roman"/>
              </a:rPr>
              <a:t>Gözde kızarıklık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b="1" dirty="0" smtClean="0">
                <a:effectLst/>
                <a:latin typeface="Times New Roman"/>
                <a:cs typeface="Times New Roman"/>
              </a:rPr>
              <a:t>Sarhoşluk hali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b="1" dirty="0" smtClean="0">
                <a:effectLst/>
                <a:latin typeface="Times New Roman"/>
                <a:cs typeface="Times New Roman"/>
              </a:rPr>
              <a:t>Açlık duygusunda artma</a:t>
            </a:r>
          </a:p>
          <a:p>
            <a:pPr lvl="0"/>
            <a:r>
              <a:rPr lang="tr-TR" b="1" dirty="0" smtClean="0">
                <a:effectLst/>
                <a:latin typeface="Times New Roman"/>
                <a:cs typeface="Times New Roman"/>
              </a:rPr>
              <a:t>Ağız kuruluğu,</a:t>
            </a:r>
          </a:p>
          <a:p>
            <a:pPr lvl="0"/>
            <a:r>
              <a:rPr lang="tr-TR" b="1" dirty="0" smtClean="0">
                <a:effectLst/>
                <a:latin typeface="Times New Roman"/>
                <a:cs typeface="Times New Roman"/>
              </a:rPr>
              <a:t>Sık idrar yapma</a:t>
            </a:r>
          </a:p>
          <a:p>
            <a:pPr lvl="0"/>
            <a:endParaRPr lang="tr-TR" b="1" dirty="0" smtClean="0">
              <a:effectLst/>
              <a:latin typeface="Times New Roman"/>
              <a:cs typeface="Times New Roman"/>
            </a:endParaRPr>
          </a:p>
          <a:p>
            <a:pPr lvl="0"/>
            <a:endParaRPr lang="tr-TR" b="1" dirty="0" smtClean="0"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  <a:p>
            <a:endParaRPr lang="en-US" b="1" dirty="0">
              <a:effectLst/>
              <a:latin typeface="Times New Roman"/>
              <a:cs typeface="Times New Roman"/>
            </a:endParaRPr>
          </a:p>
        </p:txBody>
      </p:sp>
      <p:pic>
        <p:nvPicPr>
          <p:cNvPr id="6" name="Content Placeholder 5" descr="signs-of-crack-addic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6" r="486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821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Untitled2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053" r="-19053"/>
          <a:stretch>
            <a:fillRect/>
          </a:stretch>
        </p:blipFill>
        <p:spPr>
          <a:xfrm rot="21338992">
            <a:off x="4305300" y="998538"/>
            <a:ext cx="4329113" cy="3178175"/>
          </a:xfrm>
        </p:spPr>
      </p:pic>
      <p:sp>
        <p:nvSpPr>
          <p:cNvPr id="3" name="2 İçerik Yer Tutucusu"/>
          <p:cNvSpPr>
            <a:spLocks noGrp="1"/>
          </p:cNvSpPr>
          <p:nvPr>
            <p:ph type="body" sz="half" idx="2"/>
          </p:nvPr>
        </p:nvSpPr>
        <p:spPr>
          <a:xfrm>
            <a:off x="713232" y="4963371"/>
            <a:ext cx="7717536" cy="1552168"/>
          </a:xfrm>
        </p:spPr>
        <p:txBody>
          <a:bodyPr>
            <a:noAutofit/>
          </a:bodyPr>
          <a:lstStyle/>
          <a:p>
            <a:pPr lvl="0"/>
            <a:r>
              <a:rPr lang="tr-TR" sz="1600" b="1" dirty="0" smtClean="0">
                <a:latin typeface="Times New Roman"/>
                <a:cs typeface="Times New Roman"/>
              </a:rPr>
              <a:t>Bellekte bozulma, kolay unutma </a:t>
            </a:r>
            <a:endParaRPr lang="en-US" sz="1600" b="1" dirty="0" smtClean="0">
              <a:latin typeface="Times New Roman"/>
              <a:cs typeface="Times New Roman"/>
            </a:endParaRPr>
          </a:p>
          <a:p>
            <a:pPr lvl="0"/>
            <a:r>
              <a:rPr lang="tr-TR" sz="1600" b="1" dirty="0" smtClean="0">
                <a:latin typeface="Times New Roman"/>
                <a:cs typeface="Times New Roman"/>
              </a:rPr>
              <a:t>Öğrenme yeteneğinin azalması</a:t>
            </a:r>
            <a:endParaRPr lang="en-US" sz="1600" b="1" dirty="0" smtClean="0">
              <a:latin typeface="Times New Roman"/>
              <a:cs typeface="Times New Roman"/>
            </a:endParaRPr>
          </a:p>
          <a:p>
            <a:pPr lvl="0"/>
            <a:r>
              <a:rPr lang="tr-TR" sz="1600" b="1" dirty="0" smtClean="0">
                <a:latin typeface="Times New Roman"/>
                <a:cs typeface="Times New Roman"/>
              </a:rPr>
              <a:t>Kaygı, huzursuzluk, panik atak</a:t>
            </a:r>
            <a:endParaRPr lang="en-US" sz="1600" b="1" dirty="0" smtClean="0">
              <a:latin typeface="Times New Roman"/>
              <a:cs typeface="Times New Roman"/>
            </a:endParaRPr>
          </a:p>
          <a:p>
            <a:pPr lvl="0"/>
            <a:r>
              <a:rPr lang="tr-TR" sz="1600" b="1" dirty="0" smtClean="0">
                <a:latin typeface="Times New Roman"/>
                <a:cs typeface="Times New Roman"/>
              </a:rPr>
              <a:t>Tembellik, isteksizlik </a:t>
            </a:r>
            <a:endParaRPr lang="en-US" sz="1600" b="1" dirty="0" smtClean="0">
              <a:latin typeface="Times New Roman"/>
              <a:cs typeface="Times New Roman"/>
            </a:endParaRPr>
          </a:p>
          <a:p>
            <a:pPr lvl="0"/>
            <a:r>
              <a:rPr lang="tr-TR" sz="1600" b="1" dirty="0" smtClean="0">
                <a:latin typeface="Times New Roman"/>
                <a:cs typeface="Times New Roman"/>
              </a:rPr>
              <a:t>Şüphecilik (Paranoya)</a:t>
            </a:r>
            <a:endParaRPr lang="en-US" sz="1600" b="1" dirty="0" smtClean="0">
              <a:latin typeface="Times New Roman"/>
              <a:cs typeface="Times New Roman"/>
            </a:endParaRPr>
          </a:p>
          <a:p>
            <a:pPr lvl="0"/>
            <a:r>
              <a:rPr lang="tr-TR" sz="1600" b="1" dirty="0" smtClean="0">
                <a:latin typeface="Times New Roman"/>
                <a:cs typeface="Times New Roman"/>
              </a:rPr>
              <a:t>İçenlerde şizofreni riski, içmeyenlere göre 7 kat fazladır</a:t>
            </a:r>
            <a:endParaRPr lang="en-US" sz="1600" b="1" dirty="0" smtClean="0">
              <a:latin typeface="Times New Roman"/>
              <a:cs typeface="Times New Roman"/>
            </a:endParaRPr>
          </a:p>
          <a:p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2788" y="4239751"/>
            <a:ext cx="7716838" cy="723620"/>
          </a:xfrm>
        </p:spPr>
        <p:txBody>
          <a:bodyPr/>
          <a:lstStyle/>
          <a:p>
            <a:r>
              <a:rPr lang="tr-TR" dirty="0" smtClean="0">
                <a:latin typeface="Times New Roman"/>
                <a:cs typeface="Times New Roman"/>
              </a:rPr>
              <a:t>Esrar kullanımının sonuçları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7" name="Picture Placeholder 6" descr="Untitled.pn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8967" b="-896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9865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200" b="1" dirty="0">
                <a:latin typeface="Times New Roman"/>
                <a:cs typeface="Times New Roman"/>
              </a:rPr>
              <a:t>Esrar bırakıldığı zaman ortaya çıkan belirtiler şunlardır</a:t>
            </a:r>
            <a:endParaRPr lang="en-US" sz="2200" b="1" dirty="0">
              <a:latin typeface="Times New Roman"/>
              <a:cs typeface="Times New Roman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2"/>
            <a:r>
              <a:rPr lang="tr-TR" sz="1800" b="1" dirty="0" smtClean="0">
                <a:effectLst/>
                <a:latin typeface="Times New Roman"/>
                <a:cs typeface="Times New Roman"/>
              </a:rPr>
              <a:t>Sinirlilik </a:t>
            </a:r>
            <a:endParaRPr lang="en-US" sz="1800" b="1" dirty="0">
              <a:effectLst/>
              <a:latin typeface="Times New Roman"/>
              <a:cs typeface="Times New Roman"/>
            </a:endParaRPr>
          </a:p>
          <a:p>
            <a:pPr lvl="2"/>
            <a:r>
              <a:rPr lang="tr-TR" sz="1800" b="1" dirty="0">
                <a:effectLst/>
                <a:latin typeface="Times New Roman"/>
                <a:cs typeface="Times New Roman"/>
              </a:rPr>
              <a:t>Gerginlik</a:t>
            </a:r>
            <a:endParaRPr lang="en-US" sz="1800" b="1" dirty="0">
              <a:effectLst/>
              <a:latin typeface="Times New Roman"/>
              <a:cs typeface="Times New Roman"/>
            </a:endParaRPr>
          </a:p>
          <a:p>
            <a:pPr lvl="2"/>
            <a:r>
              <a:rPr lang="tr-TR" sz="1800" b="1" dirty="0">
                <a:effectLst/>
                <a:latin typeface="Times New Roman"/>
                <a:cs typeface="Times New Roman"/>
              </a:rPr>
              <a:t>Uykusuzluk </a:t>
            </a:r>
            <a:endParaRPr lang="en-US" sz="1800" b="1" dirty="0">
              <a:effectLst/>
              <a:latin typeface="Times New Roman"/>
              <a:cs typeface="Times New Roman"/>
            </a:endParaRPr>
          </a:p>
          <a:p>
            <a:pPr lvl="2"/>
            <a:r>
              <a:rPr lang="tr-TR" sz="1800" b="1" dirty="0">
                <a:effectLst/>
                <a:latin typeface="Times New Roman"/>
                <a:cs typeface="Times New Roman"/>
              </a:rPr>
              <a:t>İştahsızlık </a:t>
            </a:r>
            <a:endParaRPr lang="en-US" sz="1800" b="1" dirty="0">
              <a:effectLst/>
              <a:latin typeface="Times New Roman"/>
              <a:cs typeface="Times New Roman"/>
            </a:endParaRPr>
          </a:p>
          <a:p>
            <a:r>
              <a:rPr lang="tr-TR" sz="1800" b="1" dirty="0">
                <a:latin typeface="Times New Roman"/>
                <a:cs typeface="Times New Roman"/>
              </a:rPr>
              <a:t>Esrarın kesilme belirtileri </a:t>
            </a:r>
            <a:r>
              <a:rPr lang="tr-TR" sz="1800" b="1" dirty="0" smtClean="0">
                <a:latin typeface="Times New Roman"/>
                <a:cs typeface="Times New Roman"/>
              </a:rPr>
              <a:t>6 haftaya </a:t>
            </a:r>
            <a:r>
              <a:rPr lang="tr-TR" sz="1800" b="1" dirty="0">
                <a:latin typeface="Times New Roman"/>
                <a:cs typeface="Times New Roman"/>
              </a:rPr>
              <a:t>kadar uzayabilir</a:t>
            </a:r>
            <a:endParaRPr lang="en-US" sz="1800" b="1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VAIO\gecc\bonzai.jpg"/>
          <p:cNvPicPr>
            <a:picLocks noChangeAspect="1" noChangeArrowheads="1"/>
          </p:cNvPicPr>
          <p:nvPr/>
        </p:nvPicPr>
        <p:blipFill>
          <a:blip r:embed="rId2" cstate="print"/>
          <a:srcRect l="27320" t="19659" r="12201" b="15867"/>
          <a:stretch>
            <a:fillRect/>
          </a:stretch>
        </p:blipFill>
        <p:spPr bwMode="auto">
          <a:xfrm>
            <a:off x="5177470" y="810971"/>
            <a:ext cx="3240360" cy="2582162"/>
          </a:xfrm>
          <a:prstGeom prst="rect">
            <a:avLst/>
          </a:prstGeom>
          <a:noFill/>
        </p:spPr>
      </p:pic>
      <p:pic>
        <p:nvPicPr>
          <p:cNvPr id="5" name="Picture 3" descr="C:\Users\VAIO\gecc\jamaican.jpg"/>
          <p:cNvPicPr>
            <a:picLocks noChangeAspect="1" noChangeArrowheads="1"/>
          </p:cNvPicPr>
          <p:nvPr/>
        </p:nvPicPr>
        <p:blipFill>
          <a:blip r:embed="rId3" cstate="print"/>
          <a:srcRect l="4413" t="20705" r="1880" b="10311"/>
          <a:stretch>
            <a:fillRect/>
          </a:stretch>
        </p:blipFill>
        <p:spPr bwMode="auto">
          <a:xfrm>
            <a:off x="5177470" y="3377815"/>
            <a:ext cx="3240359" cy="2870586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785037" y="810971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Bonzai</a:t>
            </a:r>
            <a:r>
              <a:rPr lang="tr-TR" b="1" dirty="0" smtClean="0"/>
              <a:t>, </a:t>
            </a:r>
            <a:r>
              <a:rPr lang="tr-TR" b="1" dirty="0" err="1" smtClean="0"/>
              <a:t>jamaican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7721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Sunum</a:t>
            </a:r>
            <a:r>
              <a:rPr lang="en-US" dirty="0" smtClean="0"/>
              <a:t> </a:t>
            </a:r>
            <a:r>
              <a:rPr lang="en-US" dirty="0" err="1" smtClean="0"/>
              <a:t>Planı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/>
                <a:cs typeface="Times New Roman"/>
              </a:rPr>
              <a:t>Bağımlılığın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tanımı</a:t>
            </a:r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b="1" dirty="0" err="1" smtClean="0">
                <a:latin typeface="Times New Roman"/>
                <a:cs typeface="Times New Roman"/>
              </a:rPr>
              <a:t>Bağımlılık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yapıcı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maddeler</a:t>
            </a:r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b="1" dirty="0" err="1" smtClean="0">
                <a:latin typeface="Times New Roman"/>
                <a:cs typeface="Times New Roman"/>
              </a:rPr>
              <a:t>Bağımlılığa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yatkınlık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sağlayıcı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ve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koruyucu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faktörler</a:t>
            </a:r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b="1" dirty="0" err="1" smtClean="0">
                <a:latin typeface="Times New Roman"/>
                <a:cs typeface="Times New Roman"/>
              </a:rPr>
              <a:t>Rehber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öğretmenler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için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öneriler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61156" y="252723"/>
            <a:ext cx="6870700" cy="1358773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Times New Roman"/>
                <a:cs typeface="Times New Roman"/>
              </a:rPr>
              <a:t>Aşağıdakilerin Hepsi </a:t>
            </a:r>
            <a:r>
              <a:rPr lang="tr-TR" sz="2800" b="1" dirty="0" err="1" smtClean="0">
                <a:latin typeface="Times New Roman"/>
                <a:cs typeface="Times New Roman"/>
              </a:rPr>
              <a:t>Opiyattır</a:t>
            </a:r>
            <a:r>
              <a:rPr lang="tr-TR" sz="2800" b="1" dirty="0" smtClean="0">
                <a:latin typeface="Times New Roman"/>
                <a:cs typeface="Times New Roman"/>
              </a:rPr>
              <a:t> Ve Etkileri Birbirine Benzer…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/>
            <a:r>
              <a:rPr lang="tr-TR" sz="2800" b="1" dirty="0" smtClean="0">
                <a:effectLst/>
                <a:latin typeface="Times New Roman"/>
                <a:cs typeface="Times New Roman"/>
              </a:rPr>
              <a:t>Eroin</a:t>
            </a:r>
            <a:endParaRPr lang="en-US" sz="2800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sz="2800" b="1" dirty="0" smtClean="0">
                <a:effectLst/>
                <a:latin typeface="Times New Roman"/>
                <a:cs typeface="Times New Roman"/>
              </a:rPr>
              <a:t>Kodein</a:t>
            </a:r>
            <a:endParaRPr lang="en-US" sz="2800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sz="2800" b="1" dirty="0" smtClean="0">
                <a:effectLst/>
                <a:latin typeface="Times New Roman"/>
                <a:cs typeface="Times New Roman"/>
              </a:rPr>
              <a:t>Morfin</a:t>
            </a:r>
            <a:endParaRPr lang="en-US" sz="2800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sz="2800" b="1" dirty="0" err="1" smtClean="0">
                <a:effectLst/>
                <a:latin typeface="Times New Roman"/>
                <a:cs typeface="Times New Roman"/>
              </a:rPr>
              <a:t>Metadon</a:t>
            </a:r>
            <a:endParaRPr lang="en-US" sz="2800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sz="2800" b="1" dirty="0" err="1" smtClean="0">
                <a:effectLst/>
                <a:latin typeface="Times New Roman"/>
                <a:cs typeface="Times New Roman"/>
              </a:rPr>
              <a:t>Buprenorfin</a:t>
            </a:r>
            <a:r>
              <a:rPr lang="tr-TR" sz="2800" b="1" dirty="0" smtClean="0">
                <a:effectLst/>
                <a:latin typeface="Times New Roman"/>
                <a:cs typeface="Times New Roman"/>
              </a:rPr>
              <a:t> (</a:t>
            </a:r>
            <a:r>
              <a:rPr lang="tr-TR" sz="2800" b="1" dirty="0" err="1" smtClean="0">
                <a:effectLst/>
                <a:latin typeface="Times New Roman"/>
                <a:cs typeface="Times New Roman"/>
              </a:rPr>
              <a:t>Suboxone</a:t>
            </a:r>
            <a:r>
              <a:rPr lang="tr-TR" sz="2800" b="1" dirty="0" smtClean="0">
                <a:effectLst/>
                <a:latin typeface="Times New Roman"/>
                <a:cs typeface="Times New Roman"/>
              </a:rPr>
              <a:t>)</a:t>
            </a:r>
            <a:endParaRPr lang="en-US" sz="2800" b="1" dirty="0">
              <a:effectLst/>
              <a:latin typeface="Times New Roman"/>
              <a:cs typeface="Times New Roman"/>
            </a:endParaRPr>
          </a:p>
        </p:txBody>
      </p:sp>
      <p:pic>
        <p:nvPicPr>
          <p:cNvPr id="4" name="Picture 2" descr="C:\Users\Hp\Desktop\ero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17299"/>
            <a:ext cx="3468923" cy="2599164"/>
          </a:xfrm>
          <a:prstGeom prst="rect">
            <a:avLst/>
          </a:prstGeom>
          <a:noFill/>
        </p:spPr>
      </p:pic>
      <p:pic>
        <p:nvPicPr>
          <p:cNvPr id="5" name="Picture 3" descr="C:\Users\Hp\Desktop\ero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52700"/>
            <a:ext cx="3286132" cy="2464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88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 err="1" smtClean="0">
                <a:latin typeface="Times New Roman"/>
                <a:cs typeface="Times New Roman"/>
              </a:rPr>
              <a:t>Opiyat</a:t>
            </a:r>
            <a:r>
              <a:rPr lang="tr-TR" sz="3600" b="1" dirty="0" smtClean="0">
                <a:latin typeface="Times New Roman"/>
                <a:cs typeface="Times New Roman"/>
              </a:rPr>
              <a:t> Kullanıldığında Şu Belirtiler Ortaya Çıkar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3200" b="1" dirty="0" smtClean="0">
                <a:effectLst/>
                <a:latin typeface="Times New Roman"/>
                <a:cs typeface="Times New Roman"/>
              </a:rPr>
              <a:t>Uyuşukluk</a:t>
            </a:r>
            <a:endParaRPr lang="en-US" sz="3200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sz="3200" b="1" dirty="0" smtClean="0">
                <a:effectLst/>
                <a:latin typeface="Times New Roman"/>
                <a:cs typeface="Times New Roman"/>
              </a:rPr>
              <a:t>Uyku hali</a:t>
            </a:r>
            <a:endParaRPr lang="en-US" sz="3200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sz="3200" b="1" dirty="0" smtClean="0">
                <a:effectLst/>
                <a:latin typeface="Times New Roman"/>
                <a:cs typeface="Times New Roman"/>
              </a:rPr>
              <a:t>Göz bebeklerinde küçülme</a:t>
            </a:r>
            <a:endParaRPr lang="en-US" sz="3200" b="1" dirty="0" smtClean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1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/>
                <a:cs typeface="Times New Roman"/>
              </a:rPr>
              <a:t>Zehirlenme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tr-TR" sz="4200" b="1" dirty="0" err="1" smtClean="0">
                <a:effectLst/>
                <a:latin typeface="Times New Roman"/>
                <a:cs typeface="Times New Roman"/>
              </a:rPr>
              <a:t>Opiyatlar</a:t>
            </a:r>
            <a:r>
              <a:rPr lang="tr-TR" sz="4200" b="1" dirty="0" smtClean="0">
                <a:effectLst/>
                <a:latin typeface="Times New Roman"/>
                <a:cs typeface="Times New Roman"/>
              </a:rPr>
              <a:t> yüksek doz alındıklarında aşağıdaki sorunlara yol açarlar</a:t>
            </a:r>
            <a:endParaRPr lang="en-US" sz="4200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sz="4200" b="1" dirty="0" smtClean="0">
                <a:effectLst/>
                <a:latin typeface="Times New Roman"/>
                <a:cs typeface="Times New Roman"/>
              </a:rPr>
              <a:t>Tepkisizlik </a:t>
            </a:r>
            <a:endParaRPr lang="en-US" sz="4200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sz="4200" b="1" dirty="0" smtClean="0">
                <a:effectLst/>
                <a:latin typeface="Times New Roman"/>
                <a:cs typeface="Times New Roman"/>
              </a:rPr>
              <a:t>Yavaş solunum</a:t>
            </a:r>
            <a:endParaRPr lang="en-US" sz="4200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sz="4200" b="1" dirty="0" smtClean="0">
                <a:effectLst/>
                <a:latin typeface="Times New Roman"/>
                <a:cs typeface="Times New Roman"/>
              </a:rPr>
              <a:t>Beden ısısında düşme</a:t>
            </a:r>
            <a:endParaRPr lang="en-US" sz="4200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sz="4200" b="1" dirty="0" smtClean="0">
                <a:effectLst/>
                <a:latin typeface="Times New Roman"/>
                <a:cs typeface="Times New Roman"/>
              </a:rPr>
              <a:t>Kalp atışlarının yavaşlaması</a:t>
            </a:r>
            <a:endParaRPr lang="en-US" sz="4200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sz="4200" b="1" dirty="0" smtClean="0">
                <a:effectLst/>
                <a:latin typeface="Times New Roman"/>
                <a:cs typeface="Times New Roman"/>
              </a:rPr>
              <a:t>Tansiyon düşüklüğü</a:t>
            </a:r>
            <a:endParaRPr lang="en-US" sz="4200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sz="4200" b="1" dirty="0" smtClean="0">
                <a:effectLst/>
                <a:latin typeface="Times New Roman"/>
                <a:cs typeface="Times New Roman"/>
              </a:rPr>
              <a:t>Koma </a:t>
            </a:r>
            <a:endParaRPr lang="en-US" b="1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8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latin typeface="Times New Roman"/>
                <a:cs typeface="Times New Roman"/>
              </a:rPr>
              <a:t>Opiyatlar</a:t>
            </a:r>
            <a:r>
              <a:rPr lang="tr-TR" b="1" dirty="0" smtClean="0">
                <a:latin typeface="Times New Roman"/>
                <a:cs typeface="Times New Roman"/>
              </a:rPr>
              <a:t> Kesildiği Zaman…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tr-TR" b="1" dirty="0" smtClean="0">
                <a:effectLst/>
                <a:latin typeface="Times New Roman"/>
                <a:cs typeface="Times New Roman"/>
              </a:rPr>
              <a:t>İlk 15 günden sonra kesilme belirtileri azalır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b="1" dirty="0" err="1" smtClean="0">
                <a:effectLst/>
                <a:latin typeface="Times New Roman"/>
                <a:cs typeface="Times New Roman"/>
              </a:rPr>
              <a:t>Opiyatların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 kesilmesi ölüme yol açmaz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b="1" dirty="0" smtClean="0">
                <a:effectLst/>
                <a:latin typeface="Times New Roman"/>
                <a:cs typeface="Times New Roman"/>
              </a:rPr>
              <a:t>Belirtiler 1 aydan uzun sürebilir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b="1" dirty="0" smtClean="0">
                <a:effectLst/>
                <a:latin typeface="Times New Roman"/>
                <a:cs typeface="Times New Roman"/>
              </a:rPr>
              <a:t>Şiddetli bir nezle hali oluşur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b="1" dirty="0" smtClean="0">
                <a:effectLst/>
                <a:latin typeface="Times New Roman"/>
                <a:cs typeface="Times New Roman"/>
              </a:rPr>
              <a:t>Bulantı, kusma, ishal, karın ağrısı görülür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b="1" dirty="0" smtClean="0">
                <a:effectLst/>
                <a:latin typeface="Times New Roman"/>
                <a:cs typeface="Times New Roman"/>
              </a:rPr>
              <a:t>Eklem ağrıları oluşur</a:t>
            </a:r>
            <a:endParaRPr lang="en-US" b="1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6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000" b="1" dirty="0" smtClean="0">
                <a:latin typeface="Times New Roman"/>
                <a:cs typeface="Times New Roman"/>
              </a:rPr>
              <a:t>Kokain Ve Taş Yüksek Doz Alındığında Ortaya Çıkanlar</a:t>
            </a:r>
            <a:endParaRPr lang="en-US" sz="3000" b="1" dirty="0">
              <a:latin typeface="Times New Roman"/>
              <a:cs typeface="Times New Roman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99247" y="2854738"/>
            <a:ext cx="3657600" cy="3376612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tr-TR" sz="1800" b="1" dirty="0" smtClean="0">
                <a:effectLst/>
                <a:latin typeface="Times New Roman"/>
                <a:cs typeface="Times New Roman"/>
              </a:rPr>
              <a:t>Çarpıntı </a:t>
            </a:r>
            <a:endParaRPr lang="en-US" sz="1800" b="1" dirty="0" smtClean="0">
              <a:effectLst/>
              <a:latin typeface="Times New Roman"/>
              <a:cs typeface="Times New Roman"/>
            </a:endParaRPr>
          </a:p>
          <a:p>
            <a:pPr lvl="0">
              <a:lnSpc>
                <a:spcPct val="80000"/>
              </a:lnSpc>
            </a:pPr>
            <a:r>
              <a:rPr lang="tr-TR" sz="1800" b="1" dirty="0" smtClean="0">
                <a:effectLst/>
                <a:latin typeface="Times New Roman"/>
                <a:cs typeface="Times New Roman"/>
              </a:rPr>
              <a:t>Yüksek tansiyon </a:t>
            </a:r>
            <a:endParaRPr lang="en-US" sz="1800" b="1" dirty="0" smtClean="0">
              <a:effectLst/>
              <a:latin typeface="Times New Roman"/>
              <a:cs typeface="Times New Roman"/>
            </a:endParaRPr>
          </a:p>
          <a:p>
            <a:pPr lvl="0">
              <a:lnSpc>
                <a:spcPct val="80000"/>
              </a:lnSpc>
            </a:pPr>
            <a:r>
              <a:rPr lang="tr-TR" sz="1800" b="1" dirty="0" smtClean="0">
                <a:effectLst/>
                <a:latin typeface="Times New Roman"/>
                <a:cs typeface="Times New Roman"/>
              </a:rPr>
              <a:t>Sinirlilik</a:t>
            </a:r>
            <a:endParaRPr lang="en-US" sz="1800" b="1" dirty="0" smtClean="0">
              <a:effectLst/>
              <a:latin typeface="Times New Roman"/>
              <a:cs typeface="Times New Roman"/>
            </a:endParaRPr>
          </a:p>
          <a:p>
            <a:pPr lvl="0">
              <a:lnSpc>
                <a:spcPct val="80000"/>
              </a:lnSpc>
            </a:pPr>
            <a:r>
              <a:rPr lang="tr-TR" sz="1800" b="1" dirty="0" smtClean="0">
                <a:effectLst/>
                <a:latin typeface="Times New Roman"/>
                <a:cs typeface="Times New Roman"/>
              </a:rPr>
              <a:t>Saldırganlık </a:t>
            </a:r>
            <a:endParaRPr lang="en-US" sz="1800" b="1" dirty="0" smtClean="0">
              <a:effectLst/>
              <a:latin typeface="Times New Roman"/>
              <a:cs typeface="Times New Roman"/>
            </a:endParaRPr>
          </a:p>
          <a:p>
            <a:pPr lvl="0">
              <a:lnSpc>
                <a:spcPct val="80000"/>
              </a:lnSpc>
            </a:pPr>
            <a:r>
              <a:rPr lang="tr-TR" sz="1800" b="1" dirty="0" smtClean="0">
                <a:effectLst/>
                <a:latin typeface="Times New Roman"/>
                <a:cs typeface="Times New Roman"/>
              </a:rPr>
              <a:t>Yerinde duramama</a:t>
            </a:r>
            <a:endParaRPr lang="en-US" sz="1800" b="1" dirty="0" smtClean="0">
              <a:effectLst/>
              <a:latin typeface="Times New Roman"/>
              <a:cs typeface="Times New Roman"/>
            </a:endParaRPr>
          </a:p>
          <a:p>
            <a:pPr lvl="0">
              <a:lnSpc>
                <a:spcPct val="80000"/>
              </a:lnSpc>
            </a:pPr>
            <a:r>
              <a:rPr lang="tr-TR" sz="1800" b="1" dirty="0" smtClean="0">
                <a:effectLst/>
                <a:latin typeface="Times New Roman"/>
                <a:cs typeface="Times New Roman"/>
              </a:rPr>
              <a:t>Huzursuzluk </a:t>
            </a:r>
            <a:endParaRPr lang="en-US" sz="1800" b="1" dirty="0" smtClean="0">
              <a:effectLst/>
              <a:latin typeface="Times New Roman"/>
              <a:cs typeface="Times New Roman"/>
            </a:endParaRPr>
          </a:p>
          <a:p>
            <a:pPr lvl="0">
              <a:lnSpc>
                <a:spcPct val="80000"/>
              </a:lnSpc>
            </a:pPr>
            <a:r>
              <a:rPr lang="tr-TR" sz="1800" b="1" dirty="0" smtClean="0">
                <a:effectLst/>
                <a:latin typeface="Times New Roman"/>
                <a:cs typeface="Times New Roman"/>
              </a:rPr>
              <a:t>Göğüs ağrısı</a:t>
            </a:r>
            <a:endParaRPr lang="en-US" sz="1800" b="1" dirty="0" smtClean="0">
              <a:effectLst/>
              <a:latin typeface="Times New Roman"/>
              <a:cs typeface="Times New Roman"/>
            </a:endParaRPr>
          </a:p>
          <a:p>
            <a:pPr lvl="0">
              <a:lnSpc>
                <a:spcPct val="80000"/>
              </a:lnSpc>
            </a:pPr>
            <a:r>
              <a:rPr lang="tr-TR" sz="1800" b="1" dirty="0" smtClean="0">
                <a:effectLst/>
                <a:latin typeface="Times New Roman"/>
                <a:cs typeface="Times New Roman"/>
              </a:rPr>
              <a:t>Kas zayıflığı</a:t>
            </a:r>
            <a:endParaRPr lang="en-US" sz="1800" b="1" dirty="0">
              <a:effectLst/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2" descr="C:\Users\Hp\Desktop\kokai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294" y="3100192"/>
            <a:ext cx="2535273" cy="1729407"/>
          </a:xfrm>
          <a:prstGeom prst="rect">
            <a:avLst/>
          </a:prstGeom>
          <a:noFill/>
        </p:spPr>
      </p:pic>
      <p:pic>
        <p:nvPicPr>
          <p:cNvPr id="12290" name="Picture 2" descr="http://t3.gstatic.com/images?q=tbn:ANd9GcS09UtZh8PZZRRLGp3t7x0ovyeLkIlCLIYLg-sc0MWAgKmtiOvd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833" y="4823208"/>
            <a:ext cx="2357167" cy="176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53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5492" y="1544157"/>
            <a:ext cx="86868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Times New Roman"/>
                <a:cs typeface="Times New Roman"/>
              </a:rPr>
              <a:t>Kokain Ve Taşın Yarattığı Olumsuz Sonuçlar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b="1" dirty="0" smtClean="0">
                <a:effectLst/>
                <a:latin typeface="Times New Roman"/>
                <a:cs typeface="Times New Roman"/>
              </a:rPr>
              <a:t>Burunda kanama ve delinme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b="1" dirty="0" smtClean="0">
                <a:effectLst/>
                <a:latin typeface="Times New Roman"/>
                <a:cs typeface="Times New Roman"/>
              </a:rPr>
              <a:t>Akciğerlerde hasar 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b="1" dirty="0" smtClean="0">
                <a:effectLst/>
                <a:latin typeface="Times New Roman"/>
                <a:cs typeface="Times New Roman"/>
              </a:rPr>
              <a:t>Tikler 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b="1" dirty="0" smtClean="0">
                <a:effectLst/>
                <a:latin typeface="Times New Roman"/>
                <a:cs typeface="Times New Roman"/>
              </a:rPr>
              <a:t>Migren benzeri baş ağrıları 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b="1" dirty="0" smtClean="0">
                <a:effectLst/>
                <a:latin typeface="Times New Roman"/>
                <a:cs typeface="Times New Roman"/>
              </a:rPr>
              <a:t>Beyin damarlarında tıkanma veya kanamaya bağlı felç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pPr lvl="0">
              <a:buNone/>
            </a:pPr>
            <a:endParaRPr lang="en-US" b="1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3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Times New Roman"/>
                <a:cs typeface="Times New Roman"/>
              </a:rPr>
              <a:t>Kokain Kesildiğinde Gözlenenler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>
                <a:effectLst/>
                <a:latin typeface="Times New Roman"/>
                <a:cs typeface="Times New Roman"/>
              </a:rPr>
              <a:t>Burun çekme</a:t>
            </a:r>
            <a:endParaRPr lang="en-US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dirty="0" smtClean="0">
                <a:effectLst/>
                <a:latin typeface="Times New Roman"/>
                <a:cs typeface="Times New Roman"/>
              </a:rPr>
              <a:t>Halsizlik</a:t>
            </a:r>
            <a:endParaRPr lang="en-US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dirty="0" smtClean="0">
                <a:effectLst/>
                <a:latin typeface="Times New Roman"/>
                <a:cs typeface="Times New Roman"/>
              </a:rPr>
              <a:t>Depresyon hali</a:t>
            </a:r>
            <a:endParaRPr lang="en-US" dirty="0" smtClean="0">
              <a:effectLst/>
              <a:latin typeface="Times New Roman"/>
              <a:cs typeface="Times New Roman"/>
            </a:endParaRPr>
          </a:p>
          <a:p>
            <a:pPr lvl="0"/>
            <a:r>
              <a:rPr lang="tr-TR" dirty="0" smtClean="0">
                <a:effectLst/>
                <a:latin typeface="Times New Roman"/>
                <a:cs typeface="Times New Roman"/>
              </a:rPr>
              <a:t>Uykulu hal</a:t>
            </a:r>
            <a:endParaRPr lang="en-US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6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Times New Roman"/>
                <a:cs typeface="Times New Roman"/>
              </a:rPr>
              <a:t>Ekstazi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lvl="0" indent="-285750" algn="l">
              <a:buFont typeface="Arial"/>
              <a:buChar char="•"/>
            </a:pPr>
            <a:r>
              <a:rPr lang="tr-TR" sz="1700" b="1" dirty="0">
                <a:latin typeface="Times New Roman"/>
                <a:cs typeface="Times New Roman"/>
              </a:rPr>
              <a:t>Kulüp, kafe </a:t>
            </a:r>
            <a:r>
              <a:rPr lang="tr-TR" sz="1700" b="1" dirty="0" err="1">
                <a:latin typeface="Times New Roman"/>
                <a:cs typeface="Times New Roman"/>
              </a:rPr>
              <a:t>vb</a:t>
            </a:r>
            <a:r>
              <a:rPr lang="tr-TR" sz="1700" b="1" dirty="0">
                <a:latin typeface="Times New Roman"/>
                <a:cs typeface="Times New Roman"/>
              </a:rPr>
              <a:t> yerlerde kullanılır</a:t>
            </a:r>
            <a:endParaRPr lang="en-US" sz="1700" b="1" dirty="0">
              <a:latin typeface="Times New Roman"/>
              <a:cs typeface="Times New Roman"/>
            </a:endParaRPr>
          </a:p>
          <a:p>
            <a:pPr marL="285750" lvl="0" indent="-285750" algn="l">
              <a:buFont typeface="Arial"/>
              <a:buChar char="•"/>
            </a:pPr>
            <a:r>
              <a:rPr lang="tr-TR" sz="1700" b="1" dirty="0">
                <a:latin typeface="Times New Roman"/>
                <a:cs typeface="Times New Roman"/>
              </a:rPr>
              <a:t>Kullanıldığında gözler büyür</a:t>
            </a:r>
            <a:endParaRPr lang="en-US" sz="1700" b="1" dirty="0">
              <a:latin typeface="Times New Roman"/>
              <a:cs typeface="Times New Roman"/>
            </a:endParaRPr>
          </a:p>
          <a:p>
            <a:pPr marL="285750" lvl="0" indent="-285750" algn="l">
              <a:buFont typeface="Arial"/>
              <a:buChar char="•"/>
            </a:pPr>
            <a:r>
              <a:rPr lang="tr-TR" sz="1700" b="1" dirty="0" err="1">
                <a:latin typeface="Times New Roman"/>
                <a:cs typeface="Times New Roman"/>
              </a:rPr>
              <a:t>Ekstazi</a:t>
            </a:r>
            <a:r>
              <a:rPr lang="tr-TR" sz="1700" b="1" dirty="0">
                <a:latin typeface="Times New Roman"/>
                <a:cs typeface="Times New Roman"/>
              </a:rPr>
              <a:t> kullananlar genelde alkol kullanmaz, enerji içecekleri kullanırlar</a:t>
            </a:r>
            <a:endParaRPr lang="en-US" sz="1700" b="1" dirty="0">
              <a:latin typeface="Times New Roman"/>
              <a:cs typeface="Times New Roman"/>
            </a:endParaRPr>
          </a:p>
          <a:p>
            <a:pPr marL="285750" lvl="0" indent="-285750" algn="l">
              <a:buFont typeface="Arial"/>
              <a:buChar char="•"/>
            </a:pPr>
            <a:r>
              <a:rPr lang="tr-TR" sz="1700" b="1" dirty="0">
                <a:latin typeface="Times New Roman"/>
                <a:cs typeface="Times New Roman"/>
              </a:rPr>
              <a:t>Kullanılmadığında depresyon gözlenebilir</a:t>
            </a:r>
            <a:endParaRPr lang="en-US" sz="1700" b="1" dirty="0">
              <a:latin typeface="Times New Roman"/>
              <a:cs typeface="Times New Roman"/>
            </a:endParaRPr>
          </a:p>
          <a:p>
            <a:pPr marL="285750" lvl="0" indent="-285750" algn="l">
              <a:buFont typeface="Arial"/>
              <a:buChar char="•"/>
            </a:pPr>
            <a:r>
              <a:rPr lang="tr-TR" sz="1700" b="1" dirty="0">
                <a:latin typeface="Times New Roman"/>
                <a:cs typeface="Times New Roman"/>
              </a:rPr>
              <a:t>Uyku sorunları ortaya çıkarabilir</a:t>
            </a:r>
            <a:endParaRPr lang="en-US" sz="1700" b="1" dirty="0">
              <a:latin typeface="Times New Roman"/>
              <a:cs typeface="Times New Roman"/>
            </a:endParaRPr>
          </a:p>
          <a:p>
            <a:endParaRPr lang="en-US" sz="1700" b="1" dirty="0">
              <a:latin typeface="Times New Roman"/>
              <a:cs typeface="Times New Roman"/>
            </a:endParaRPr>
          </a:p>
        </p:txBody>
      </p:sp>
      <p:pic>
        <p:nvPicPr>
          <p:cNvPr id="5" name="Picture 3" descr="C:\Users\Hp\Desktop\extac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4767" y="990600"/>
            <a:ext cx="431264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87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type="body" sz="half" idx="2"/>
          </p:nvPr>
        </p:nvSpPr>
        <p:spPr>
          <a:xfrm>
            <a:off x="713232" y="4912965"/>
            <a:ext cx="7717536" cy="1281953"/>
          </a:xfrm>
        </p:spPr>
        <p:txBody>
          <a:bodyPr>
            <a:noAutofit/>
          </a:bodyPr>
          <a:lstStyle/>
          <a:p>
            <a:pPr lvl="0"/>
            <a:r>
              <a:rPr lang="tr-TR" sz="2400" b="1" dirty="0" smtClean="0">
                <a:latin typeface="Times New Roman"/>
                <a:cs typeface="Times New Roman"/>
              </a:rPr>
              <a:t>Hiçbir şeyden zevk alamama,</a:t>
            </a:r>
            <a:endParaRPr lang="en-US" sz="2400" b="1" dirty="0" smtClean="0">
              <a:latin typeface="Times New Roman"/>
              <a:cs typeface="Times New Roman"/>
            </a:endParaRPr>
          </a:p>
          <a:p>
            <a:pPr lvl="0"/>
            <a:r>
              <a:rPr lang="tr-TR" sz="2400" b="1" dirty="0" err="1" smtClean="0">
                <a:latin typeface="Times New Roman"/>
                <a:cs typeface="Times New Roman"/>
              </a:rPr>
              <a:t>Ekstazi</a:t>
            </a:r>
            <a:r>
              <a:rPr lang="tr-TR" sz="2400" b="1" dirty="0" smtClean="0">
                <a:latin typeface="Times New Roman"/>
                <a:cs typeface="Times New Roman"/>
              </a:rPr>
              <a:t> olmadan eğlenememe, bir süre sonra </a:t>
            </a:r>
            <a:r>
              <a:rPr lang="tr-TR" sz="2400" b="1" dirty="0" err="1" smtClean="0">
                <a:latin typeface="Times New Roman"/>
                <a:cs typeface="Times New Roman"/>
              </a:rPr>
              <a:t>ekstazi</a:t>
            </a:r>
            <a:r>
              <a:rPr lang="tr-TR" sz="2400" b="1" dirty="0" smtClean="0">
                <a:latin typeface="Times New Roman"/>
                <a:cs typeface="Times New Roman"/>
              </a:rPr>
              <a:t> kullanmaya rağmen eğlenememe, </a:t>
            </a:r>
            <a:endParaRPr lang="en-US" sz="2400" b="1" dirty="0" smtClean="0">
              <a:latin typeface="Times New Roman"/>
              <a:cs typeface="Times New Roman"/>
            </a:endParaRPr>
          </a:p>
          <a:p>
            <a:pPr lvl="0"/>
            <a:r>
              <a:rPr lang="tr-TR" sz="2400" b="1" dirty="0" smtClean="0">
                <a:latin typeface="Times New Roman"/>
                <a:cs typeface="Times New Roman"/>
              </a:rPr>
              <a:t>Kulaklarda çınlama veya beyinde sesler ortaya çıkabilir</a:t>
            </a:r>
            <a:r>
              <a:rPr lang="en-US" sz="2400" b="1" dirty="0">
                <a:latin typeface="Times New Roman"/>
                <a:cs typeface="Times New Roman"/>
              </a:rPr>
              <a:t>.</a:t>
            </a:r>
            <a:endParaRPr lang="en-US" sz="2400" b="1" dirty="0" smtClean="0">
              <a:latin typeface="Times New Roman"/>
              <a:cs typeface="Times New Roman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112" y="4059664"/>
            <a:ext cx="7716838" cy="723620"/>
          </a:xfrm>
        </p:spPr>
        <p:txBody>
          <a:bodyPr/>
          <a:lstStyle/>
          <a:p>
            <a:r>
              <a:rPr lang="tr-TR" b="1" dirty="0" smtClean="0">
                <a:latin typeface="Times New Roman"/>
                <a:cs typeface="Times New Roman"/>
              </a:rPr>
              <a:t>Uzun Süre </a:t>
            </a:r>
            <a:r>
              <a:rPr lang="tr-TR" b="1" dirty="0" err="1" smtClean="0">
                <a:latin typeface="Times New Roman"/>
                <a:cs typeface="Times New Roman"/>
              </a:rPr>
              <a:t>Ekstazi</a:t>
            </a:r>
            <a:r>
              <a:rPr lang="tr-TR" b="1" dirty="0" smtClean="0">
                <a:latin typeface="Times New Roman"/>
                <a:cs typeface="Times New Roman"/>
              </a:rPr>
              <a:t> Kullananlarda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8" name="Picture Placeholder 7" descr="2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7889" b="-27889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2540178" y="1080195"/>
            <a:ext cx="123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Normal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1531" y="913436"/>
            <a:ext cx="198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/>
                <a:cs typeface="Times New Roman"/>
              </a:rPr>
              <a:t>Ekstazi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Kullanmış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Düz Bağlayıcı"/>
          <p:cNvCxnSpPr/>
          <p:nvPr/>
        </p:nvCxnSpPr>
        <p:spPr>
          <a:xfrm>
            <a:off x="138113" y="6075363"/>
            <a:ext cx="8904287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tr-TR" sz="3200" b="1" dirty="0">
                <a:latin typeface="Times New Roman"/>
                <a:cs typeface="Times New Roman"/>
              </a:rPr>
              <a:t>Gençler Bağımlılık Yapıcı Maddeleri Deneme </a:t>
            </a:r>
            <a:r>
              <a:rPr lang="tr-TR" sz="3200" b="1" dirty="0" smtClean="0">
                <a:latin typeface="Times New Roman"/>
                <a:cs typeface="Times New Roman"/>
              </a:rPr>
              <a:t>Nedenleri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b="1" dirty="0" smtClean="0">
                <a:effectLst/>
                <a:latin typeface="Times New Roman"/>
                <a:cs typeface="Times New Roman"/>
              </a:rPr>
              <a:t>Merak</a:t>
            </a:r>
            <a:endParaRPr lang="tr-TR" b="1" dirty="0">
              <a:effectLst/>
              <a:latin typeface="Times New Roman"/>
              <a:cs typeface="Times New Roman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b="1" dirty="0">
                <a:effectLst/>
                <a:latin typeface="Times New Roman"/>
                <a:cs typeface="Times New Roman"/>
              </a:rPr>
              <a:t>Kendi sınırlarını aşma çabası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b="1" dirty="0">
                <a:effectLst/>
                <a:latin typeface="Times New Roman"/>
                <a:cs typeface="Times New Roman"/>
              </a:rPr>
              <a:t>Asilik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b="1" dirty="0">
                <a:effectLst/>
                <a:latin typeface="Times New Roman"/>
                <a:cs typeface="Times New Roman"/>
              </a:rPr>
              <a:t>Farklı olma 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dürtüsü</a:t>
            </a:r>
            <a:endParaRPr lang="en-US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958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 smtClean="0">
              <a:latin typeface="Times New Roman"/>
              <a:cs typeface="Times New Roman"/>
            </a:endParaRPr>
          </a:p>
        </p:txBody>
      </p:sp>
      <p:pic>
        <p:nvPicPr>
          <p:cNvPr id="15363" name="Picture 5" descr="C:\Users\aslı\Desktop\Cigarette-Smoking-A-Hum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68613" y="1600200"/>
            <a:ext cx="3406775" cy="4525963"/>
          </a:xfrm>
          <a:noFill/>
        </p:spPr>
      </p:pic>
      <p:sp>
        <p:nvSpPr>
          <p:cNvPr id="11" name="10 Oval Belirtme Çizgisi"/>
          <p:cNvSpPr/>
          <p:nvPr/>
        </p:nvSpPr>
        <p:spPr>
          <a:xfrm>
            <a:off x="539750" y="981075"/>
            <a:ext cx="2447925" cy="1152525"/>
          </a:xfrm>
          <a:prstGeom prst="wedgeEllipseCallout">
            <a:avLst>
              <a:gd name="adj1" fmla="val 66765"/>
              <a:gd name="adj2" fmla="val 566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Sigara içer misiniz?</a:t>
            </a:r>
            <a:endParaRPr lang="tr-T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7 Oval Belirtme Çizgisi"/>
          <p:cNvSpPr/>
          <p:nvPr/>
        </p:nvSpPr>
        <p:spPr>
          <a:xfrm>
            <a:off x="6227763" y="1052513"/>
            <a:ext cx="2520950" cy="1223962"/>
          </a:xfrm>
          <a:prstGeom prst="wedgeEllipseCallout">
            <a:avLst>
              <a:gd name="adj1" fmla="val -64500"/>
              <a:gd name="adj2" fmla="val 742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Günde kaç sigara içiyorsunuz</a:t>
            </a:r>
            <a:endParaRPr lang="tr-TR" dirty="0" smtClean="0"/>
          </a:p>
        </p:txBody>
      </p:sp>
      <p:sp>
        <p:nvSpPr>
          <p:cNvPr id="14" name="7 Oval Belirtme Çizgisi"/>
          <p:cNvSpPr/>
          <p:nvPr/>
        </p:nvSpPr>
        <p:spPr>
          <a:xfrm>
            <a:off x="6372225" y="2924175"/>
            <a:ext cx="2430463" cy="1225550"/>
          </a:xfrm>
          <a:prstGeom prst="wedgeEllipseCallout">
            <a:avLst>
              <a:gd name="adj1" fmla="val -64500"/>
              <a:gd name="adj2" fmla="val 742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İçmediğinizde neler yaşıyorsunuz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Oval Belirtme Çizgisi"/>
          <p:cNvSpPr/>
          <p:nvPr/>
        </p:nvSpPr>
        <p:spPr>
          <a:xfrm>
            <a:off x="468313" y="4581525"/>
            <a:ext cx="2447925" cy="1152525"/>
          </a:xfrm>
          <a:prstGeom prst="wedgeEllipseCallout">
            <a:avLst>
              <a:gd name="adj1" fmla="val 66765"/>
              <a:gd name="adj2" fmla="val 566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Hiç bırakmayı düşündünüz mü</a:t>
            </a:r>
            <a:endParaRPr lang="tr-T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Oval Belirtme Çizgisi"/>
          <p:cNvSpPr/>
          <p:nvPr/>
        </p:nvSpPr>
        <p:spPr>
          <a:xfrm>
            <a:off x="6372225" y="4508500"/>
            <a:ext cx="2430463" cy="1225550"/>
          </a:xfrm>
          <a:prstGeom prst="wedgeEllipseCallout">
            <a:avLst>
              <a:gd name="adj1" fmla="val -64500"/>
              <a:gd name="adj2" fmla="val 742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Hiç bırakmayı denediniz mi?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Oval Belirtme Çizgisi"/>
          <p:cNvSpPr/>
          <p:nvPr/>
        </p:nvSpPr>
        <p:spPr>
          <a:xfrm>
            <a:off x="620713" y="3005138"/>
            <a:ext cx="2447925" cy="1152525"/>
          </a:xfrm>
          <a:prstGeom prst="wedgeEllipseCallout">
            <a:avLst>
              <a:gd name="adj1" fmla="val 66765"/>
              <a:gd name="adj2" fmla="val 566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İlk başladığınızda kaç tane içiyordunuz?</a:t>
            </a:r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2984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Düz Bağlayıcı"/>
          <p:cNvCxnSpPr/>
          <p:nvPr/>
        </p:nvCxnSpPr>
        <p:spPr>
          <a:xfrm>
            <a:off x="138113" y="6075363"/>
            <a:ext cx="8904287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tr-TR" sz="3200" b="1" dirty="0">
                <a:latin typeface="Times New Roman"/>
                <a:cs typeface="Times New Roman"/>
              </a:rPr>
              <a:t>Gençler Bağımlılık Yapıcı Maddeleri Deneme Nedenleri-</a:t>
            </a:r>
            <a:r>
              <a:rPr lang="tr-TR" sz="3200" b="1" dirty="0" smtClean="0">
                <a:latin typeface="Times New Roman"/>
                <a:cs typeface="Times New Roman"/>
              </a:rPr>
              <a:t>Devam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b="1" dirty="0">
                <a:effectLst/>
                <a:latin typeface="Times New Roman"/>
                <a:cs typeface="Times New Roman"/>
              </a:rPr>
              <a:t>Arkadaşlarına uyma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b="1" dirty="0">
                <a:effectLst/>
                <a:latin typeface="Times New Roman"/>
                <a:cs typeface="Times New Roman"/>
              </a:rPr>
              <a:t>Gruptan kopmak istememe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b="1" dirty="0">
                <a:effectLst/>
                <a:latin typeface="Times New Roman"/>
                <a:cs typeface="Times New Roman"/>
              </a:rPr>
              <a:t>Sorunlarını çözebilmek veya unutmak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b="1" dirty="0">
                <a:effectLst/>
                <a:latin typeface="Times New Roman"/>
                <a:cs typeface="Times New Roman"/>
              </a:rPr>
              <a:t>Daha iddialı olmak/görünmek 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isteği</a:t>
            </a:r>
            <a:endParaRPr lang="tr-TR" b="1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403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Aile</a:t>
            </a:r>
            <a:r>
              <a:rPr lang="en-US" dirty="0" smtClean="0">
                <a:latin typeface="Times New Roman"/>
                <a:cs typeface="Times New Roman"/>
              </a:rPr>
              <a:t> İle </a:t>
            </a:r>
            <a:r>
              <a:rPr lang="en-US" dirty="0" err="1" smtClean="0">
                <a:latin typeface="Times New Roman"/>
                <a:cs typeface="Times New Roman"/>
              </a:rPr>
              <a:t>ilgili</a:t>
            </a:r>
            <a:r>
              <a:rPr lang="en-US" dirty="0" smtClean="0">
                <a:latin typeface="Times New Roman"/>
                <a:cs typeface="Times New Roman"/>
              </a:rPr>
              <a:t> risk </a:t>
            </a:r>
            <a:r>
              <a:rPr lang="en-US" dirty="0" err="1" smtClean="0">
                <a:latin typeface="Times New Roman"/>
                <a:cs typeface="Times New Roman"/>
              </a:rPr>
              <a:t>faktörleri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658253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sz="1800" dirty="0" err="1">
                <a:effectLst/>
                <a:latin typeface="Times New Roman"/>
                <a:cs typeface="Times New Roman"/>
              </a:rPr>
              <a:t>Genetik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faktörler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1800" dirty="0" smtClean="0">
                <a:effectLst/>
                <a:latin typeface="Times New Roman"/>
                <a:cs typeface="Times New Roman"/>
              </a:rPr>
              <a:t>Anne </a:t>
            </a:r>
            <a:r>
              <a:rPr lang="en-US" sz="1800" dirty="0">
                <a:effectLst/>
                <a:latin typeface="Times New Roman"/>
                <a:cs typeface="Times New Roman"/>
              </a:rPr>
              <a:t>baba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desteğinin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az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1800" dirty="0">
                <a:effectLst/>
                <a:latin typeface="Times New Roman"/>
                <a:cs typeface="Times New Roman"/>
              </a:rPr>
              <a:t>Anne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ya</a:t>
            </a:r>
            <a:r>
              <a:rPr lang="en-US" sz="1800" dirty="0">
                <a:effectLst/>
                <a:latin typeface="Times New Roman"/>
                <a:cs typeface="Times New Roman"/>
              </a:rPr>
              <a:t> da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babanın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bağımlı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sz="1800" dirty="0">
                <a:effectLst/>
                <a:latin typeface="Times New Roman"/>
                <a:cs typeface="Times New Roman"/>
              </a:rPr>
              <a:t>: </a:t>
            </a:r>
          </a:p>
          <a:p>
            <a:pPr>
              <a:lnSpc>
                <a:spcPct val="50000"/>
              </a:lnSpc>
            </a:pPr>
            <a:r>
              <a:rPr lang="en-US" sz="1800" dirty="0">
                <a:effectLst/>
                <a:latin typeface="Times New Roman"/>
                <a:cs typeface="Times New Roman"/>
              </a:rPr>
              <a:t>Anne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ve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babanın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gencin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alkol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ve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madde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kullanımına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toleranslı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yaklaşması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1800" dirty="0">
                <a:effectLst/>
                <a:latin typeface="Times New Roman"/>
                <a:cs typeface="Times New Roman"/>
              </a:rPr>
              <a:t>Anne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babanın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çocuk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ile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ilişkisinin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kalitesi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1800" dirty="0">
                <a:effectLst/>
                <a:latin typeface="Times New Roman"/>
                <a:cs typeface="Times New Roman"/>
              </a:rPr>
              <a:t>Anne baba </a:t>
            </a:r>
            <a:r>
              <a:rPr lang="en-US" sz="1800" dirty="0" err="1" smtClean="0">
                <a:effectLst/>
                <a:latin typeface="Times New Roman"/>
                <a:cs typeface="Times New Roman"/>
              </a:rPr>
              <a:t>tutumları</a:t>
            </a:r>
            <a:r>
              <a:rPr lang="en-US" sz="1800" dirty="0" smtClean="0">
                <a:effectLst/>
                <a:latin typeface="Times New Roman"/>
                <a:cs typeface="Times New Roman"/>
              </a:rPr>
              <a:t> </a:t>
            </a:r>
            <a:endParaRPr lang="en-US" sz="1800" dirty="0">
              <a:effectLst/>
              <a:latin typeface="Times New Roman"/>
              <a:cs typeface="Times New Roman"/>
            </a:endParaRPr>
          </a:p>
          <a:p>
            <a:pPr>
              <a:lnSpc>
                <a:spcPct val="50000"/>
              </a:lnSpc>
            </a:pPr>
            <a:r>
              <a:rPr lang="en-US" sz="1800" dirty="0">
                <a:effectLst/>
                <a:latin typeface="Times New Roman"/>
                <a:cs typeface="Times New Roman"/>
              </a:rPr>
              <a:t>Anne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babanın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çocuğa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karşı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ilgisiz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1800" dirty="0" err="1">
                <a:effectLst/>
                <a:latin typeface="Times New Roman"/>
                <a:cs typeface="Times New Roman"/>
              </a:rPr>
              <a:t>Çocuktan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üst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düzeyde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başarı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beklenmesi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1800" dirty="0" err="1">
                <a:effectLst/>
                <a:latin typeface="Times New Roman"/>
                <a:cs typeface="Times New Roman"/>
              </a:rPr>
              <a:t>Yeterli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kontrol</a:t>
            </a:r>
            <a:r>
              <a:rPr lang="en-US" sz="1800" dirty="0">
                <a:effectLst/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effectLst/>
                <a:latin typeface="Times New Roman"/>
                <a:cs typeface="Times New Roman"/>
              </a:rPr>
              <a:t>sağlanmaması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3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Sosyal</a:t>
            </a:r>
            <a:r>
              <a:rPr lang="en-US" dirty="0" smtClean="0">
                <a:latin typeface="Times New Roman"/>
                <a:cs typeface="Times New Roman"/>
              </a:rPr>
              <a:t> risk </a:t>
            </a:r>
            <a:r>
              <a:rPr lang="en-US" dirty="0" err="1" smtClean="0">
                <a:latin typeface="Times New Roman"/>
                <a:cs typeface="Times New Roman"/>
              </a:rPr>
              <a:t>faktörleri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effectLst/>
                <a:latin typeface="Times New Roman"/>
                <a:cs typeface="Times New Roman"/>
              </a:rPr>
              <a:t>Göç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dirty="0" err="1">
                <a:effectLst/>
                <a:latin typeface="Times New Roman"/>
                <a:cs typeface="Times New Roman"/>
              </a:rPr>
              <a:t>işsizlik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  <a:r>
              <a:rPr lang="en-US" dirty="0" err="1">
                <a:effectLst/>
                <a:latin typeface="Times New Roman"/>
                <a:cs typeface="Times New Roman"/>
              </a:rPr>
              <a:t>boşanma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  <a:r>
              <a:rPr lang="en-US" dirty="0" err="1">
                <a:effectLst/>
                <a:latin typeface="Times New Roman"/>
                <a:cs typeface="Times New Roman"/>
              </a:rPr>
              <a:t>kayıplar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gibi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stresler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yaşanması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 err="1" smtClean="0">
                <a:effectLst/>
                <a:latin typeface="Times New Roman"/>
                <a:cs typeface="Times New Roman"/>
              </a:rPr>
              <a:t>Arkadaş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grubunun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alkol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veya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madde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kullanıyor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 err="1" smtClean="0">
                <a:effectLst/>
                <a:latin typeface="Times New Roman"/>
                <a:cs typeface="Times New Roman"/>
              </a:rPr>
              <a:t>Arkadaş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grubuna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ailesinden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daha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fazla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bağlı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 err="1">
                <a:effectLst/>
                <a:latin typeface="Times New Roman"/>
                <a:cs typeface="Times New Roman"/>
              </a:rPr>
              <a:t>Okul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başarısının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düşük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 err="1">
                <a:effectLst/>
                <a:latin typeface="Times New Roman"/>
                <a:cs typeface="Times New Roman"/>
              </a:rPr>
              <a:t>Sosyal-ekonomik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düzeyin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düşük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 err="1">
                <a:effectLst/>
                <a:latin typeface="Times New Roman"/>
                <a:cs typeface="Times New Roman"/>
              </a:rPr>
              <a:t>Cinsel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ya</a:t>
            </a:r>
            <a:r>
              <a:rPr lang="en-US" dirty="0">
                <a:effectLst/>
                <a:latin typeface="Times New Roman"/>
                <a:cs typeface="Times New Roman"/>
              </a:rPr>
              <a:t> da </a:t>
            </a:r>
            <a:r>
              <a:rPr lang="en-US" dirty="0" err="1">
                <a:effectLst/>
                <a:latin typeface="Times New Roman"/>
                <a:cs typeface="Times New Roman"/>
              </a:rPr>
              <a:t>fiziksel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taciz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yaşaması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 err="1">
                <a:effectLst/>
                <a:latin typeface="Times New Roman"/>
                <a:cs typeface="Times New Roman"/>
              </a:rPr>
              <a:t>Uyuşturucu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maddenin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kolay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erişilebilir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dirty="0">
                <a:effectLst/>
                <a:latin typeface="Times New Roman"/>
                <a:cs typeface="Times New Roman"/>
              </a:rPr>
              <a:t>. </a:t>
            </a:r>
          </a:p>
        </p:txBody>
      </p:sp>
      <p:pic>
        <p:nvPicPr>
          <p:cNvPr id="4" name="Picture 4" descr="bahattin+firata+zorla+sigara+iciriyor+firat+karikaturle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351" y="4527550"/>
            <a:ext cx="2514099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6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3" y="1022021"/>
            <a:ext cx="7716837" cy="1447800"/>
          </a:xfrm>
        </p:spPr>
        <p:txBody>
          <a:bodyPr/>
          <a:lstStyle/>
          <a:p>
            <a:r>
              <a:rPr lang="en-US" b="1" dirty="0" err="1" smtClean="0">
                <a:latin typeface="Times New Roman"/>
                <a:cs typeface="Times New Roman"/>
              </a:rPr>
              <a:t>Kişilikle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İ</a:t>
            </a:r>
            <a:r>
              <a:rPr lang="en-US" b="1" dirty="0" err="1" smtClean="0">
                <a:latin typeface="Times New Roman"/>
                <a:cs typeface="Times New Roman"/>
              </a:rPr>
              <a:t>lgili</a:t>
            </a:r>
            <a:r>
              <a:rPr lang="en-US" b="1" dirty="0" smtClean="0">
                <a:latin typeface="Times New Roman"/>
                <a:cs typeface="Times New Roman"/>
              </a:rPr>
              <a:t> Risk </a:t>
            </a:r>
            <a:r>
              <a:rPr lang="en-US" b="1" dirty="0" err="1" smtClean="0">
                <a:latin typeface="Times New Roman"/>
                <a:cs typeface="Times New Roman"/>
              </a:rPr>
              <a:t>Faktörleri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681333"/>
            <a:ext cx="7716838" cy="415595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effectLst/>
                <a:latin typeface="Times New Roman"/>
                <a:cs typeface="Times New Roman"/>
              </a:rPr>
              <a:t>Gencin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öz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güveninin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zayıf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b="1" dirty="0">
                <a:effectLst/>
                <a:latin typeface="Times New Roman"/>
                <a:cs typeface="Times New Roman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effectLst/>
                <a:latin typeface="Times New Roman"/>
                <a:cs typeface="Times New Roman"/>
              </a:rPr>
              <a:t>Kendini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değersiz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algılaması</a:t>
            </a:r>
            <a:r>
              <a:rPr lang="en-US" b="1" dirty="0">
                <a:effectLst/>
                <a:latin typeface="Times New Roman"/>
                <a:cs typeface="Times New Roman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effectLst/>
                <a:latin typeface="Times New Roman"/>
                <a:cs typeface="Times New Roman"/>
              </a:rPr>
              <a:t>Dürtü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kontrolünün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zayıf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b="1" dirty="0">
                <a:effectLst/>
                <a:latin typeface="Times New Roman"/>
                <a:cs typeface="Times New Roman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effectLst/>
                <a:latin typeface="Times New Roman"/>
                <a:cs typeface="Times New Roman"/>
              </a:rPr>
              <a:t>Dıştan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denetimli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kişilik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yapısına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sahip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b="1" dirty="0">
                <a:effectLst/>
                <a:latin typeface="Times New Roman"/>
                <a:cs typeface="Times New Roman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effectLst/>
                <a:latin typeface="Times New Roman"/>
                <a:cs typeface="Times New Roman"/>
              </a:rPr>
              <a:t>Kaygıyla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başa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çıkma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becerilerinin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yetersiz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b="1" dirty="0">
                <a:effectLst/>
                <a:latin typeface="Times New Roman"/>
                <a:cs typeface="Times New Roman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effectLst/>
                <a:latin typeface="Times New Roman"/>
                <a:cs typeface="Times New Roman"/>
              </a:rPr>
              <a:t>Davranıs</a:t>
            </a:r>
            <a:r>
              <a:rPr lang="en-US" b="1" dirty="0">
                <a:effectLst/>
                <a:latin typeface="Times New Roman"/>
                <a:cs typeface="Times New Roman"/>
              </a:rPr>
              <a:t>̧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bozuklukları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gösteriyor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b="1" dirty="0">
                <a:effectLst/>
                <a:latin typeface="Times New Roman"/>
                <a:cs typeface="Times New Roman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effectLst/>
                <a:latin typeface="Times New Roman"/>
                <a:cs typeface="Times New Roman"/>
              </a:rPr>
              <a:t>Sosyal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ilişkilerde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başarısız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b="1" dirty="0">
                <a:effectLst/>
                <a:latin typeface="Times New Roman"/>
                <a:cs typeface="Times New Roman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effectLst/>
                <a:latin typeface="Times New Roman"/>
                <a:cs typeface="Times New Roman"/>
              </a:rPr>
              <a:t>Gelecekle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ile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ilgili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hedeflerinin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olmaması</a:t>
            </a:r>
            <a:r>
              <a:rPr lang="en-US" b="1" dirty="0">
                <a:effectLst/>
                <a:latin typeface="Times New Roman"/>
                <a:cs typeface="Times New Roman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n-US" b="1" dirty="0">
                <a:effectLst/>
                <a:latin typeface="Times New Roman"/>
                <a:cs typeface="Times New Roman"/>
              </a:rPr>
              <a:t>Risk alma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ve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kendini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tehlikeye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atma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eğiliminin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b="1" dirty="0">
                <a:effectLst/>
                <a:latin typeface="Times New Roman"/>
                <a:cs typeface="Times New Roman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7388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Koruyucu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faktörler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effectLst/>
                <a:latin typeface="Times New Roman"/>
                <a:cs typeface="Times New Roman"/>
              </a:rPr>
              <a:t>Çocuk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ya</a:t>
            </a:r>
            <a:r>
              <a:rPr lang="en-US" dirty="0">
                <a:effectLst/>
                <a:latin typeface="Times New Roman"/>
                <a:cs typeface="Times New Roman"/>
              </a:rPr>
              <a:t> da </a:t>
            </a:r>
            <a:r>
              <a:rPr lang="en-US" dirty="0" err="1">
                <a:effectLst/>
                <a:latin typeface="Times New Roman"/>
                <a:cs typeface="Times New Roman"/>
              </a:rPr>
              <a:t>ergenin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kişilik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yapısının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dirençli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>
                <a:effectLst/>
                <a:latin typeface="Times New Roman"/>
                <a:cs typeface="Times New Roman"/>
              </a:rPr>
              <a:t>Anne </a:t>
            </a:r>
            <a:r>
              <a:rPr lang="en-US" dirty="0" err="1">
                <a:effectLst/>
                <a:latin typeface="Times New Roman"/>
                <a:cs typeface="Times New Roman"/>
              </a:rPr>
              <a:t>babasının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madde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kullanmıyor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>
                <a:effectLst/>
                <a:latin typeface="Times New Roman"/>
                <a:cs typeface="Times New Roman"/>
              </a:rPr>
              <a:t>Anne </a:t>
            </a:r>
            <a:r>
              <a:rPr lang="en-US" dirty="0" err="1">
                <a:effectLst/>
                <a:latin typeface="Times New Roman"/>
                <a:cs typeface="Times New Roman"/>
              </a:rPr>
              <a:t>babanın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madde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kullanımı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konusunda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doğru</a:t>
            </a:r>
            <a:r>
              <a:rPr lang="en-US" dirty="0">
                <a:effectLst/>
                <a:latin typeface="Times New Roman"/>
                <a:cs typeface="Times New Roman"/>
              </a:rPr>
              <a:t> model </a:t>
            </a:r>
            <a:r>
              <a:rPr lang="en-US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ve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doğru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mesajlar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vermesi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 err="1">
                <a:effectLst/>
                <a:latin typeface="Times New Roman"/>
                <a:cs typeface="Times New Roman"/>
              </a:rPr>
              <a:t>Ebeveyn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ve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genc</a:t>
            </a:r>
            <a:r>
              <a:rPr lang="en-US" dirty="0">
                <a:effectLst/>
                <a:latin typeface="Times New Roman"/>
                <a:cs typeface="Times New Roman"/>
              </a:rPr>
              <a:t>̧ </a:t>
            </a:r>
            <a:r>
              <a:rPr lang="en-US" dirty="0" err="1">
                <a:effectLst/>
                <a:latin typeface="Times New Roman"/>
                <a:cs typeface="Times New Roman"/>
              </a:rPr>
              <a:t>arasında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olumlu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ve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sağlıklı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iletişim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kurulması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 err="1">
                <a:effectLst/>
                <a:latin typeface="Times New Roman"/>
                <a:cs typeface="Times New Roman"/>
              </a:rPr>
              <a:t>Ebeveynin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çocuklarının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sorunlarıyla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ilgilenmesi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  <a:r>
              <a:rPr lang="en-US" dirty="0" err="1">
                <a:effectLst/>
                <a:latin typeface="Times New Roman"/>
                <a:cs typeface="Times New Roman"/>
              </a:rPr>
              <a:t>arkadas</a:t>
            </a:r>
            <a:r>
              <a:rPr lang="en-US" dirty="0">
                <a:effectLst/>
                <a:latin typeface="Times New Roman"/>
                <a:cs typeface="Times New Roman"/>
              </a:rPr>
              <a:t>̧ </a:t>
            </a:r>
            <a:r>
              <a:rPr lang="en-US" dirty="0" err="1">
                <a:effectLst/>
                <a:latin typeface="Times New Roman"/>
                <a:cs typeface="Times New Roman"/>
              </a:rPr>
              <a:t>çevresini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tanıması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478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Koruyucu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faktörler-devam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effectLst/>
                <a:latin typeface="Times New Roman"/>
                <a:cs typeface="Times New Roman"/>
              </a:rPr>
              <a:t>Benlik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saygısının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güçlü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cs typeface="Times New Roman"/>
              </a:rPr>
              <a:t>olması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 err="1">
                <a:effectLst/>
                <a:latin typeface="Times New Roman"/>
                <a:cs typeface="Times New Roman"/>
              </a:rPr>
              <a:t>Kaygıyla</a:t>
            </a:r>
            <a:r>
              <a:rPr lang="en-US" dirty="0">
                <a:effectLst/>
                <a:latin typeface="Times New Roman"/>
                <a:cs typeface="Times New Roman"/>
              </a:rPr>
              <a:t> baş </a:t>
            </a:r>
            <a:r>
              <a:rPr lang="en-US" dirty="0" err="1">
                <a:effectLst/>
                <a:latin typeface="Times New Roman"/>
                <a:cs typeface="Times New Roman"/>
              </a:rPr>
              <a:t>etme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becerisine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sahip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 err="1">
                <a:effectLst/>
                <a:latin typeface="Times New Roman"/>
                <a:cs typeface="Times New Roman"/>
              </a:rPr>
              <a:t>Toplumsal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normlara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değer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vermesi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 err="1" smtClean="0">
                <a:effectLst/>
                <a:latin typeface="Times New Roman"/>
                <a:cs typeface="Times New Roman"/>
              </a:rPr>
              <a:t>Arkadaş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grubunun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madde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kullanmıyor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 err="1">
                <a:effectLst/>
                <a:latin typeface="Times New Roman"/>
                <a:cs typeface="Times New Roman"/>
              </a:rPr>
              <a:t>Geleceğe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yönelik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hedeflerinin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olması</a:t>
            </a:r>
            <a:r>
              <a:rPr lang="en-US" dirty="0">
                <a:effectLst/>
                <a:latin typeface="Times New Roman"/>
                <a:cs typeface="Times New Roman"/>
              </a:rPr>
              <a:t>, </a:t>
            </a:r>
          </a:p>
          <a:p>
            <a:r>
              <a:rPr lang="en-US" dirty="0" err="1">
                <a:effectLst/>
                <a:latin typeface="Times New Roman"/>
                <a:cs typeface="Times New Roman"/>
              </a:rPr>
              <a:t>Okul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aktivitelerine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katılması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koruyucu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faktörler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arasında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yer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almaktadır</a:t>
            </a:r>
            <a:r>
              <a:rPr lang="en-US" dirty="0">
                <a:effectLst/>
                <a:latin typeface="Times New Roman"/>
                <a:cs typeface="Times New Roman"/>
              </a:rPr>
              <a:t>.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536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183C656-B652-2544-BE97-F5BF3D17960E}" type="slidenum">
              <a:rPr lang="tr-TR" sz="1400">
                <a:latin typeface="Arial" charset="0"/>
              </a:rPr>
              <a:pPr eaLnBrk="1" hangingPunct="1"/>
              <a:t>36</a:t>
            </a:fld>
            <a:endParaRPr lang="tr-TR" sz="1400"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97474" y="276483"/>
            <a:ext cx="7716837" cy="1447800"/>
          </a:xfrm>
          <a:noFill/>
        </p:spPr>
        <p:txBody>
          <a:bodyPr/>
          <a:lstStyle/>
          <a:p>
            <a:pPr algn="ctr" eaLnBrk="1" hangingPunct="1"/>
            <a:r>
              <a:rPr lang="tr-TR" b="0" dirty="0">
                <a:latin typeface="Times New Roman"/>
                <a:cs typeface="Times New Roman"/>
              </a:rPr>
              <a:t>Bağımlılık Süreci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984738" y="1828800"/>
            <a:ext cx="257907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tr-TR" sz="2000"/>
              <a:t>“</a:t>
            </a:r>
            <a:r>
              <a:rPr lang="tr-TR" sz="2000"/>
              <a:t>Belki kullanabilirim</a:t>
            </a:r>
            <a:r>
              <a:rPr lang="ja-JP" altLang="tr-TR" sz="2000"/>
              <a:t>”</a:t>
            </a:r>
            <a:endParaRPr lang="tr-TR" sz="2000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267558" y="2590801"/>
            <a:ext cx="21076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tr-TR" sz="2000"/>
              <a:t>“</a:t>
            </a:r>
            <a:r>
              <a:rPr lang="tr-TR" sz="2000"/>
              <a:t>Korku ve merak</a:t>
            </a:r>
            <a:r>
              <a:rPr lang="ja-JP" altLang="tr-TR" sz="2000"/>
              <a:t>”</a:t>
            </a:r>
            <a:endParaRPr lang="tr-TR" sz="2000"/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773723" y="3276601"/>
            <a:ext cx="30904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tr-TR" sz="2000"/>
              <a:t>“</a:t>
            </a:r>
            <a:r>
              <a:rPr lang="tr-TR" sz="2000"/>
              <a:t>Bir kereden bir şey olmaz</a:t>
            </a:r>
            <a:r>
              <a:rPr lang="ja-JP" altLang="tr-TR" sz="2000"/>
              <a:t>”</a:t>
            </a:r>
            <a:endParaRPr lang="tr-TR" sz="2000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1267558" y="4038601"/>
            <a:ext cx="1865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tr-TR" sz="2000"/>
              <a:t>“</a:t>
            </a:r>
            <a:r>
              <a:rPr lang="tr-TR" sz="2000"/>
              <a:t>Bir daha asla!</a:t>
            </a:r>
            <a:r>
              <a:rPr lang="ja-JP" altLang="tr-TR" sz="2000"/>
              <a:t>”</a:t>
            </a:r>
            <a:endParaRPr lang="tr-TR" sz="200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1055077" y="4648201"/>
            <a:ext cx="2478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tr-TR" sz="2000"/>
              <a:t>“</a:t>
            </a:r>
            <a:r>
              <a:rPr lang="tr-TR" sz="2000"/>
              <a:t>Ben bağımlı olmam</a:t>
            </a:r>
            <a:r>
              <a:rPr lang="ja-JP" altLang="tr-TR" sz="2000"/>
              <a:t>”</a:t>
            </a:r>
            <a:endParaRPr lang="tr-TR" sz="2000"/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984739" y="5486401"/>
            <a:ext cx="2328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ja-JP" altLang="tr-TR" sz="2000"/>
              <a:t>“</a:t>
            </a:r>
            <a:r>
              <a:rPr lang="tr-TR" sz="2000"/>
              <a:t>İstersem bırakırım</a:t>
            </a:r>
            <a:r>
              <a:rPr lang="ja-JP" altLang="tr-TR" sz="2000"/>
              <a:t>”</a:t>
            </a:r>
            <a:endParaRPr lang="tr-TR" sz="2000"/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5416062" y="5486401"/>
            <a:ext cx="28982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ja-JP" altLang="tr-TR" sz="2000"/>
              <a:t>“</a:t>
            </a:r>
            <a:r>
              <a:rPr lang="tr-TR" sz="2000"/>
              <a:t>Bu meret bırakılmaz ki!</a:t>
            </a:r>
            <a:r>
              <a:rPr lang="ja-JP" altLang="tr-TR" sz="2000"/>
              <a:t>”</a:t>
            </a:r>
            <a:endParaRPr lang="tr-TR" sz="2000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5416061" y="4648201"/>
            <a:ext cx="2827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ja-JP" altLang="tr-TR" sz="2000"/>
              <a:t>“</a:t>
            </a:r>
            <a:r>
              <a:rPr lang="tr-TR" sz="2000"/>
              <a:t>Bırakmak zorundayım!</a:t>
            </a:r>
            <a:r>
              <a:rPr lang="ja-JP" altLang="tr-TR" sz="2000"/>
              <a:t>”</a:t>
            </a:r>
            <a:endParaRPr lang="tr-TR" sz="2000"/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5205047" y="3352801"/>
            <a:ext cx="34183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ja-JP" altLang="tr-TR" sz="2000"/>
              <a:t>“</a:t>
            </a:r>
            <a:r>
              <a:rPr lang="tr-TR" sz="2000"/>
              <a:t>Bıraktım, bir daha başlamam</a:t>
            </a:r>
            <a:r>
              <a:rPr lang="ja-JP" altLang="tr-TR" sz="2000"/>
              <a:t>”</a:t>
            </a:r>
            <a:endParaRPr lang="tr-TR" sz="2000"/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5556738" y="4038601"/>
            <a:ext cx="23141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ja-JP" altLang="tr-TR" sz="2000"/>
              <a:t>“</a:t>
            </a:r>
            <a:r>
              <a:rPr lang="tr-TR" sz="2000"/>
              <a:t>Artık bırakacağım</a:t>
            </a:r>
            <a:r>
              <a:rPr lang="ja-JP" altLang="tr-TR" sz="2000"/>
              <a:t>”</a:t>
            </a:r>
            <a:endParaRPr lang="tr-TR" sz="2000"/>
          </a:p>
        </p:txBody>
      </p:sp>
      <p:sp>
        <p:nvSpPr>
          <p:cNvPr id="21518" name="Line 13"/>
          <p:cNvSpPr>
            <a:spLocks noChangeShapeType="1"/>
          </p:cNvSpPr>
          <p:nvPr/>
        </p:nvSpPr>
        <p:spPr bwMode="auto">
          <a:xfrm>
            <a:off x="2057400" y="2286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4"/>
          <p:cNvSpPr>
            <a:spLocks noChangeShapeType="1"/>
          </p:cNvSpPr>
          <p:nvPr/>
        </p:nvSpPr>
        <p:spPr bwMode="auto">
          <a:xfrm>
            <a:off x="2057400" y="2971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5"/>
          <p:cNvSpPr>
            <a:spLocks noChangeShapeType="1"/>
          </p:cNvSpPr>
          <p:nvPr/>
        </p:nvSpPr>
        <p:spPr bwMode="auto">
          <a:xfrm>
            <a:off x="2057400" y="3657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6"/>
          <p:cNvSpPr>
            <a:spLocks noChangeShapeType="1"/>
          </p:cNvSpPr>
          <p:nvPr/>
        </p:nvSpPr>
        <p:spPr bwMode="auto">
          <a:xfrm>
            <a:off x="2039815" y="4419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7"/>
          <p:cNvSpPr>
            <a:spLocks noChangeShapeType="1"/>
          </p:cNvSpPr>
          <p:nvPr/>
        </p:nvSpPr>
        <p:spPr bwMode="auto">
          <a:xfrm>
            <a:off x="2057400" y="5105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18"/>
          <p:cNvSpPr>
            <a:spLocks noChangeShapeType="1"/>
          </p:cNvSpPr>
          <p:nvPr/>
        </p:nvSpPr>
        <p:spPr bwMode="auto">
          <a:xfrm rot="5400000">
            <a:off x="4503127" y="2849563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19"/>
          <p:cNvSpPr>
            <a:spLocks noChangeShapeType="1"/>
          </p:cNvSpPr>
          <p:nvPr/>
        </p:nvSpPr>
        <p:spPr bwMode="auto">
          <a:xfrm flipV="1">
            <a:off x="6629400" y="5105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6629400" y="4419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V="1">
            <a:off x="6629400" y="3733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>
            <a:off x="3446584" y="5715000"/>
            <a:ext cx="1758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83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55827" y="6245225"/>
            <a:ext cx="1969477" cy="476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877014-706A-7041-AF98-272BA89C330A}" type="slidenum">
              <a:rPr lang="tr-TR" sz="1400">
                <a:latin typeface="Arial" charset="0"/>
              </a:rPr>
              <a:pPr eaLnBrk="1" hangingPunct="1"/>
              <a:t>37</a:t>
            </a:fld>
            <a:endParaRPr lang="tr-TR" sz="1400"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>
                <a:latin typeface="Times New Roman"/>
                <a:cs typeface="Times New Roman"/>
              </a:rPr>
              <a:t>Her madde kullanan çocuk bağımlı değildir. </a:t>
            </a:r>
          </a:p>
        </p:txBody>
      </p:sp>
    </p:spTree>
    <p:extLst>
      <p:ext uri="{BB962C8B-B14F-4D97-AF65-F5344CB8AC3E}">
        <p14:creationId xmlns="" xmlns:p14="http://schemas.microsoft.com/office/powerpoint/2010/main" val="2209134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Okul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Rehberlik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Servisleri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Madde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kullanan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,</a:t>
            </a:r>
          </a:p>
          <a:p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Madde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kullanma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riski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altında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bulunan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,</a:t>
            </a:r>
          </a:p>
          <a:p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Ve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ailesinde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madde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kullanan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kullanmış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olan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bireylerin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olduğu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öğrencileri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cs typeface="Times New Roman"/>
              </a:rPr>
              <a:t>bilmelidir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80370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Times New Roman"/>
                <a:cs typeface="Times New Roman"/>
              </a:rPr>
              <a:t>Rehber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Öğretmenlerin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err="1" smtClean="0">
                <a:effectLst/>
                <a:latin typeface="Times New Roman"/>
                <a:cs typeface="Times New Roman"/>
              </a:rPr>
              <a:t>Madde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kullanan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ya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da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kullanma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riski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altında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bulunan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öğrencilerle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çalışırken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4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temel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görevi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bulunduğu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söylenebilir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.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Bunlar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: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b="1" dirty="0" err="1" smtClean="0">
                <a:effectLst/>
                <a:latin typeface="Times New Roman"/>
                <a:cs typeface="Times New Roman"/>
              </a:rPr>
              <a:t>Madde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kullanımının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işaretlerini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tanımak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b="1" dirty="0" err="1" smtClean="0">
                <a:effectLst/>
                <a:latin typeface="Times New Roman"/>
                <a:cs typeface="Times New Roman"/>
              </a:rPr>
              <a:t>Terapötik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işbirliğini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kurmak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.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b="1" dirty="0" err="1" smtClean="0">
                <a:effectLst/>
                <a:latin typeface="Times New Roman"/>
                <a:cs typeface="Times New Roman"/>
              </a:rPr>
              <a:t>Değişimin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gerçekleşebilmesi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için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aile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sistemine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yardım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etmek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.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b="1" dirty="0" err="1" smtClean="0">
                <a:effectLst/>
                <a:latin typeface="Times New Roman"/>
                <a:cs typeface="Times New Roman"/>
              </a:rPr>
              <a:t>Öğrenci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aile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okul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ve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toplum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arasındaki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bağlantıyı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sağlamak</a:t>
            </a:r>
            <a:endParaRPr lang="en-US" b="1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68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Madde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Bağımlılığı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Nedir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effectLst/>
                <a:latin typeface="Times New Roman"/>
                <a:cs typeface="Times New Roman"/>
              </a:rPr>
              <a:t>Vücudun bir ya da birden çok işlevini olumsuz yönde etkileyen maddelerin kullanılması, bundan dolayı zarar görüldüğü hâlde bu maddelerin kullanımının 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bırakılamaması olarak tanımlanabilir.</a:t>
            </a:r>
            <a:endParaRPr lang="tr-TR" b="1" dirty="0">
              <a:effectLst/>
              <a:latin typeface="Times New Roman"/>
              <a:cs typeface="Times New Roman"/>
            </a:endParaRPr>
          </a:p>
          <a:p>
            <a:endParaRPr lang="en-US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2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Times New Roman"/>
                <a:cs typeface="Times New Roman"/>
              </a:rPr>
              <a:t>Madde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Kullanımının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İşaretleri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Okul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başarısındaki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değişim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(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notlarının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düşmesi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sık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devamsızlık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ve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geç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kalma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)</a:t>
            </a:r>
          </a:p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Bulunduğu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grupların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değişimi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(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madde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kullanan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antisosyaller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ve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daha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yaşlı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kimselerle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“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takılması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).</a:t>
            </a:r>
          </a:p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Okulda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evde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ve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toplumdaki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kuralları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bozma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.</a:t>
            </a:r>
          </a:p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Ruh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halindeki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şiddetli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dalgalanmalar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depresyon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sinirlilik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 </a:t>
            </a:r>
          </a:p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Aktivite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düzeyindeki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ani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artma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ya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da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azalmalar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.</a:t>
            </a:r>
            <a:endParaRPr lang="en-US" b="1" dirty="0">
              <a:effectLst/>
              <a:latin typeface="Times New Roman"/>
              <a:cs typeface="Times New Roman"/>
            </a:endParaRPr>
          </a:p>
        </p:txBody>
      </p:sp>
      <p:pic>
        <p:nvPicPr>
          <p:cNvPr id="4" name="Picture 3" descr="falling-graph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895" b="100000" l="4180" r="9516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32" y="2276045"/>
            <a:ext cx="2595963" cy="194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8989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/>
                <a:cs typeface="Times New Roman"/>
              </a:rPr>
              <a:t>Madde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Kullanımının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İşaretleri-Devam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Aileden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uzaklaşma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 sır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saklama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.</a:t>
            </a:r>
          </a:p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Fiziksel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görünümdeki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değişiklikler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( Kilo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kaybı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temizliğine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önem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vermeme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garip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kokular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hava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koşullarına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uygun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olmayan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giyim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tarzı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).</a:t>
            </a:r>
          </a:p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Soğuk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algınlığına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ya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da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alerjiye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bağlı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olmayan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kızarmış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sulanmış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donuk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bakışlı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gözler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burun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akıntısı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.</a:t>
            </a:r>
          </a:p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İştah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ve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uyku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düzenindeki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değişiklikler</a:t>
            </a:r>
            <a:endParaRPr lang="en-US" b="1" dirty="0" smtClean="0">
              <a:effectLst/>
              <a:latin typeface="Times New Roman"/>
              <a:cs typeface="Times New Roman"/>
            </a:endParaRPr>
          </a:p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Diğer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ergenlerin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ilgilenmekten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keyif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aldığı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şeylere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ilgi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duymama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(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Hobi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spor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vs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671322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/>
                <a:cs typeface="Times New Roman"/>
              </a:rPr>
              <a:t>Madde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Kullanımının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İşaretleri-Devam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Yalan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söyleme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hırsızlık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yapma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.</a:t>
            </a:r>
          </a:p>
          <a:p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Sokak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ağzıyla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ya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da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madde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jargonuyla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konuşma</a:t>
            </a:r>
            <a:endParaRPr lang="en-US" sz="2600" b="1" dirty="0" smtClean="0">
              <a:effectLst/>
              <a:latin typeface="Times New Roman"/>
              <a:cs typeface="Times New Roman"/>
            </a:endParaRPr>
          </a:p>
          <a:p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Madde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kullanımı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için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gerekli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ekipmanlara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sahip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olma</a:t>
            </a:r>
            <a:endParaRPr lang="en-US" sz="2600" b="1" dirty="0" smtClean="0">
              <a:effectLst/>
              <a:latin typeface="Times New Roman"/>
              <a:cs typeface="Times New Roman"/>
            </a:endParaRPr>
          </a:p>
          <a:p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Sigara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içme</a:t>
            </a:r>
            <a:endParaRPr lang="en-US" sz="2600" b="1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078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Şüphesiz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okuldaki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öğrenci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sayısının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çokluğuyla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oluşan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iş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yüküne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bağlı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olarak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kimlerin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risk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altında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olduğunun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tespiti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tam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olarak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mümkün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olmayabilir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.</a:t>
            </a:r>
          </a:p>
          <a:p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Bununla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birlikte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bağımlılık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hakkında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okul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idaresini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,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diğer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öğretmenleri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ve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aileleri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bilgilendirmesi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mümkündür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.</a:t>
            </a:r>
            <a:endParaRPr lang="en-US" sz="2600" b="1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023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Times New Roman"/>
                <a:cs typeface="Times New Roman"/>
              </a:rPr>
              <a:t>Terapotik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İşbirliği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Kurmak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Bağımlılık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tedavisinin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başlanması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ve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devam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ettirilebilmesi</a:t>
            </a:r>
            <a:r>
              <a:rPr lang="en-US" sz="26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ve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gerekli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sürdürülebilir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desteğin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sağlanması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için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güvenli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bir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ilişkinin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kurulması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şarttır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.</a:t>
            </a:r>
          </a:p>
          <a:p>
            <a:r>
              <a:rPr lang="en-US" sz="2600" b="1" dirty="0" smtClean="0">
                <a:effectLst/>
                <a:latin typeface="Times New Roman"/>
                <a:cs typeface="Times New Roman"/>
              </a:rPr>
              <a:t>Bu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danışma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ilişkisi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madde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bağımlılığı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ile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mücadele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eden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öğrenci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için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rahatlık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kaynağı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effectLst/>
                <a:latin typeface="Times New Roman"/>
                <a:cs typeface="Times New Roman"/>
              </a:rPr>
              <a:t>olabilir</a:t>
            </a:r>
            <a:r>
              <a:rPr lang="en-US" sz="2600" b="1" dirty="0" smtClean="0">
                <a:effectLst/>
                <a:latin typeface="Times New Roman"/>
                <a:cs typeface="Times New Roman"/>
              </a:rPr>
              <a:t>.</a:t>
            </a:r>
            <a:endParaRPr lang="en-US" sz="2600" b="1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268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 </a:t>
            </a:r>
            <a:r>
              <a:rPr lang="en-US" dirty="0" err="1" smtClean="0"/>
              <a:t>Yapmamalı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>
                <a:latin typeface="Times New Roman"/>
                <a:cs typeface="Times New Roman"/>
              </a:rPr>
              <a:t>Yargılamayın</a:t>
            </a:r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b="1" dirty="0" err="1" smtClean="0">
                <a:latin typeface="Times New Roman"/>
                <a:cs typeface="Times New Roman"/>
              </a:rPr>
              <a:t>Konferans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vermeyin</a:t>
            </a:r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b="1" dirty="0" err="1" smtClean="0">
                <a:latin typeface="Times New Roman"/>
                <a:cs typeface="Times New Roman"/>
              </a:rPr>
              <a:t>Tehdit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etmeyin</a:t>
            </a:r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b="1" dirty="0" err="1" smtClean="0">
                <a:latin typeface="Times New Roman"/>
                <a:cs typeface="Times New Roman"/>
              </a:rPr>
              <a:t>Sorgulamayın</a:t>
            </a:r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b="1" dirty="0" err="1" smtClean="0">
                <a:latin typeface="Times New Roman"/>
                <a:cs typeface="Times New Roman"/>
              </a:rPr>
              <a:t>Teşhis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koymayın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 err="1" smtClean="0">
                <a:latin typeface="Times New Roman"/>
                <a:cs typeface="Times New Roman"/>
              </a:rPr>
              <a:t>Ahlak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dersi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vermeyin</a:t>
            </a:r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Emir </a:t>
            </a:r>
            <a:r>
              <a:rPr lang="en-US" b="1" dirty="0" err="1" smtClean="0">
                <a:latin typeface="Times New Roman"/>
                <a:cs typeface="Times New Roman"/>
              </a:rPr>
              <a:t>vermeyin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129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7700" y="0"/>
            <a:ext cx="5297433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/>
                <a:cs typeface="Times New Roman"/>
              </a:rPr>
              <a:t>Terapotik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İşbirliği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Kurmak-Devam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b="1" dirty="0">
                <a:effectLst/>
                <a:latin typeface="Times New Roman"/>
                <a:cs typeface="Times New Roman"/>
              </a:rPr>
              <a:t>1-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Madde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kullandığını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söylemeye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zorlamamalı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,</a:t>
            </a:r>
            <a:br>
              <a:rPr lang="en-US" sz="2500" b="1" dirty="0">
                <a:effectLst/>
                <a:latin typeface="Times New Roman"/>
                <a:cs typeface="Times New Roman"/>
              </a:rPr>
            </a:br>
            <a:r>
              <a:rPr lang="en-US" sz="2500" b="1" dirty="0">
                <a:effectLst/>
                <a:latin typeface="Times New Roman"/>
                <a:cs typeface="Times New Roman"/>
              </a:rPr>
              <a:t>2-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Öncelikle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pozitif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ve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işbirliğine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dayalı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bir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iletişim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kurmalı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,</a:t>
            </a:r>
            <a:br>
              <a:rPr lang="en-US" sz="2500" b="1" dirty="0">
                <a:effectLst/>
                <a:latin typeface="Times New Roman"/>
                <a:cs typeface="Times New Roman"/>
              </a:rPr>
            </a:br>
            <a:r>
              <a:rPr lang="en-US" sz="2500" b="1" dirty="0">
                <a:effectLst/>
                <a:latin typeface="Times New Roman"/>
                <a:cs typeface="Times New Roman"/>
              </a:rPr>
              <a:t>3-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Gencin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içinde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bulunduğu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durumu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iyi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analiz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etmeli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,</a:t>
            </a:r>
            <a:br>
              <a:rPr lang="en-US" sz="2500" b="1" dirty="0">
                <a:effectLst/>
                <a:latin typeface="Times New Roman"/>
                <a:cs typeface="Times New Roman"/>
              </a:rPr>
            </a:br>
            <a:r>
              <a:rPr lang="en-US" sz="2500" b="1" dirty="0">
                <a:effectLst/>
                <a:latin typeface="Times New Roman"/>
                <a:cs typeface="Times New Roman"/>
              </a:rPr>
              <a:t>4-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Empatik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olmalı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,</a:t>
            </a:r>
            <a:br>
              <a:rPr lang="en-US" sz="2500" b="1" dirty="0">
                <a:effectLst/>
                <a:latin typeface="Times New Roman"/>
                <a:cs typeface="Times New Roman"/>
              </a:rPr>
            </a:br>
            <a:r>
              <a:rPr lang="en-US" sz="2500" b="1" dirty="0">
                <a:effectLst/>
                <a:latin typeface="Times New Roman"/>
                <a:cs typeface="Times New Roman"/>
              </a:rPr>
              <a:t>5-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Bağımlılık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düzeyini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iyi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analiz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edilmeli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,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/>
            </a:r>
            <a:br>
              <a:rPr lang="en-US" sz="2500" b="1" dirty="0">
                <a:effectLst/>
                <a:latin typeface="Times New Roman"/>
                <a:cs typeface="Times New Roman"/>
              </a:rPr>
            </a:br>
            <a:r>
              <a:rPr lang="en-US" sz="2500" b="1" dirty="0">
                <a:effectLst/>
                <a:latin typeface="Times New Roman"/>
                <a:cs typeface="Times New Roman"/>
              </a:rPr>
              <a:t>6-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Yaşam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öyküsünü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alırken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dikkatli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davranmalı</a:t>
            </a:r>
            <a:endParaRPr lang="en-US" sz="2500" b="1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207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/>
                <a:cs typeface="Times New Roman"/>
              </a:rPr>
              <a:t>Terapotik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İşbirliği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Kurmak-Devam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tr-TR" b="1" dirty="0">
                <a:effectLst/>
                <a:latin typeface="Times New Roman"/>
                <a:cs typeface="Times New Roman"/>
              </a:rPr>
              <a:t>Yaşam becerileri 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edinmesine </a:t>
            </a:r>
            <a:endParaRPr lang="tr-TR" b="1" dirty="0">
              <a:effectLst/>
              <a:latin typeface="Times New Roman"/>
              <a:cs typeface="Times New Roman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tr-TR" b="1" dirty="0">
                <a:effectLst/>
                <a:latin typeface="Times New Roman"/>
                <a:cs typeface="Times New Roman"/>
              </a:rPr>
              <a:t>Kendini 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tanımasına,</a:t>
            </a:r>
            <a:endParaRPr lang="tr-TR" b="1" dirty="0">
              <a:effectLst/>
              <a:latin typeface="Times New Roman"/>
              <a:cs typeface="Times New Roman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tr-TR" b="1" dirty="0">
                <a:effectLst/>
                <a:latin typeface="Times New Roman"/>
                <a:cs typeface="Times New Roman"/>
              </a:rPr>
              <a:t>Öfke 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kontrol,</a:t>
            </a:r>
            <a:endParaRPr lang="tr-TR" b="1" dirty="0">
              <a:effectLst/>
              <a:latin typeface="Times New Roman"/>
              <a:cs typeface="Times New Roman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tr-TR" b="1" dirty="0">
                <a:effectLst/>
                <a:latin typeface="Times New Roman"/>
                <a:cs typeface="Times New Roman"/>
              </a:rPr>
              <a:t>Stresle baş etme becerileri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tr-TR" b="1" dirty="0">
                <a:effectLst/>
                <a:latin typeface="Times New Roman"/>
                <a:cs typeface="Times New Roman"/>
              </a:rPr>
              <a:t>İletişim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tr-TR" b="1" dirty="0">
                <a:effectLst/>
                <a:latin typeface="Times New Roman"/>
                <a:cs typeface="Times New Roman"/>
              </a:rPr>
              <a:t>“Hayır!” diyebilme becerisi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tr-TR" b="1" dirty="0">
                <a:effectLst/>
                <a:latin typeface="Times New Roman"/>
                <a:cs typeface="Times New Roman"/>
              </a:rPr>
              <a:t>Problem çözme becerilerinin 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gelişmesine yardımcı olunmalıdır.</a:t>
            </a:r>
            <a:endParaRPr lang="en-US" b="1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8406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/>
                <a:cs typeface="Times New Roman"/>
              </a:rPr>
              <a:t>Terapotik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İşbirliği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Kurmak-Devam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effectLst/>
                <a:latin typeface="Times New Roman"/>
                <a:cs typeface="Times New Roman"/>
              </a:rPr>
              <a:t>Öğrenci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ile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görüşme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sırasında</a:t>
            </a:r>
            <a:r>
              <a:rPr lang="en-US" b="1" dirty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öğrenciye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bu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sorunu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aileye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açmak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gerektiğini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vurgulamalıdır</a:t>
            </a:r>
            <a:r>
              <a:rPr lang="en-US" b="1" dirty="0">
                <a:effectLst/>
                <a:latin typeface="Times New Roman"/>
                <a:cs typeface="Times New Roman"/>
              </a:rPr>
              <a:t>.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Ailenin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bu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durumdan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haberdar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olmasının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sorunun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daha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etkili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ve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çabuk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çözümü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için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gerekli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olduğu</a:t>
            </a:r>
            <a:r>
              <a:rPr lang="en-US" b="1" dirty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ailenin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desteği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olmadan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tedavi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sürecinin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eksik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ve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aksak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olacağı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söylenmelidir</a:t>
            </a:r>
            <a:r>
              <a:rPr lang="en-US" b="1" dirty="0">
                <a:effectLst/>
                <a:latin typeface="Times New Roman"/>
                <a:cs typeface="Times New Roman"/>
              </a:rPr>
              <a:t>.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Eğer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genc</a:t>
            </a:r>
            <a:r>
              <a:rPr lang="en-US" b="1" dirty="0">
                <a:effectLst/>
                <a:latin typeface="Times New Roman"/>
                <a:cs typeface="Times New Roman"/>
              </a:rPr>
              <a:t>̧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aileye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durumdan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söz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edilmesini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reddederse</a:t>
            </a:r>
            <a:r>
              <a:rPr lang="en-US" b="1" dirty="0">
                <a:effectLst/>
                <a:latin typeface="Times New Roman"/>
                <a:cs typeface="Times New Roman"/>
              </a:rPr>
              <a:t>,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gence</a:t>
            </a:r>
            <a:r>
              <a:rPr lang="en-US" b="1" dirty="0">
                <a:effectLst/>
                <a:latin typeface="Times New Roman"/>
                <a:cs typeface="Times New Roman"/>
              </a:rPr>
              <a:t> 15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günlük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bir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düşünme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süresi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verip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bu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durumu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kendisinin</a:t>
            </a:r>
            <a:r>
              <a:rPr lang="en-US" b="1" dirty="0">
                <a:effectLst/>
                <a:latin typeface="Times New Roman"/>
                <a:cs typeface="Times New Roman"/>
              </a:rPr>
              <a:t> mi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açıklayacağını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ya</a:t>
            </a:r>
            <a:r>
              <a:rPr lang="en-US" b="1" dirty="0">
                <a:effectLst/>
                <a:latin typeface="Times New Roman"/>
                <a:cs typeface="Times New Roman"/>
              </a:rPr>
              <a:t> da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uzman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desteğiyle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birlikte</a:t>
            </a:r>
            <a:r>
              <a:rPr lang="en-US" b="1" dirty="0">
                <a:effectLst/>
                <a:latin typeface="Times New Roman"/>
                <a:cs typeface="Times New Roman"/>
              </a:rPr>
              <a:t> mi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açıklamak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istediğini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>
                <a:effectLst/>
                <a:latin typeface="Times New Roman"/>
                <a:cs typeface="Times New Roman"/>
              </a:rPr>
              <a:t>düşünmesi</a:t>
            </a:r>
            <a:r>
              <a:rPr lang="en-US" b="1" dirty="0">
                <a:effectLst/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cs typeface="Times New Roman"/>
              </a:rPr>
              <a:t>söylenebilir</a:t>
            </a:r>
            <a:r>
              <a:rPr lang="en-US" b="1" dirty="0" smtClean="0">
                <a:effectLst/>
                <a:latin typeface="Times New Roman"/>
                <a:cs typeface="Times New Roman"/>
              </a:rPr>
              <a:t>.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175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Aile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Sistemine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Yardımcı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Olmak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1"/>
            <a:ext cx="7716838" cy="3568075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effectLst/>
                <a:latin typeface="Times New Roman"/>
                <a:cs typeface="Times New Roman"/>
              </a:rPr>
              <a:t>Durum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hakkında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ileye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bilgi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vermek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için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yapılan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görüşme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gencin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nasıl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bir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aile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yapısı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/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ortamı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içinde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yaşadığını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anlamaya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yardımcı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 smtClean="0">
                <a:effectLst/>
                <a:latin typeface="Times New Roman"/>
                <a:cs typeface="Times New Roman"/>
              </a:rPr>
              <a:t>olur</a:t>
            </a:r>
            <a:r>
              <a:rPr lang="en-US" sz="2500" b="1" dirty="0" smtClean="0">
                <a:effectLst/>
                <a:latin typeface="Times New Roman"/>
                <a:cs typeface="Times New Roman"/>
              </a:rPr>
              <a:t>.</a:t>
            </a:r>
          </a:p>
          <a:p>
            <a:r>
              <a:rPr lang="en-US" sz="2500" b="1" dirty="0" err="1">
                <a:effectLst/>
                <a:latin typeface="Times New Roman"/>
                <a:cs typeface="Times New Roman"/>
              </a:rPr>
              <a:t>Aileler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böyle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bir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durumda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genellikle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problemi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kabul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etmekte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zorlanabilirler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. Bu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durumda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aileye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iki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seçenek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effectLst/>
                <a:latin typeface="Times New Roman"/>
                <a:cs typeface="Times New Roman"/>
              </a:rPr>
              <a:t>sunulmalıdır</a:t>
            </a:r>
            <a:r>
              <a:rPr lang="en-US" sz="2500" b="1" dirty="0">
                <a:effectLst/>
                <a:latin typeface="Times New Roman"/>
                <a:cs typeface="Times New Roman"/>
              </a:rPr>
              <a:t>. </a:t>
            </a:r>
            <a:endParaRPr lang="en-US" sz="2500" b="1" dirty="0" smtClean="0">
              <a:effectLst/>
              <a:latin typeface="Times New Roman"/>
              <a:cs typeface="Times New Roman"/>
            </a:endParaRPr>
          </a:p>
          <a:p>
            <a:pPr lvl="2"/>
            <a:r>
              <a:rPr lang="en-US" sz="2100" b="1" dirty="0" err="1" smtClean="0">
                <a:effectLst/>
                <a:latin typeface="Times New Roman"/>
                <a:cs typeface="Times New Roman"/>
              </a:rPr>
              <a:t>Problemi</a:t>
            </a:r>
            <a:r>
              <a:rPr lang="en-US" sz="21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100" b="1" dirty="0" err="1">
                <a:effectLst/>
                <a:latin typeface="Times New Roman"/>
                <a:cs typeface="Times New Roman"/>
              </a:rPr>
              <a:t>kabul</a:t>
            </a:r>
            <a:r>
              <a:rPr lang="en-US" sz="21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100" b="1" dirty="0" err="1">
                <a:effectLst/>
                <a:latin typeface="Times New Roman"/>
                <a:cs typeface="Times New Roman"/>
              </a:rPr>
              <a:t>edip</a:t>
            </a:r>
            <a:r>
              <a:rPr lang="en-US" sz="2100" b="1" dirty="0">
                <a:effectLst/>
                <a:latin typeface="Times New Roman"/>
                <a:cs typeface="Times New Roman"/>
              </a:rPr>
              <a:t>, </a:t>
            </a:r>
            <a:r>
              <a:rPr lang="en-US" sz="2100" b="1" dirty="0" err="1">
                <a:effectLst/>
                <a:latin typeface="Times New Roman"/>
                <a:cs typeface="Times New Roman"/>
              </a:rPr>
              <a:t>işbirliği</a:t>
            </a:r>
            <a:r>
              <a:rPr lang="en-US" sz="21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100" b="1" dirty="0" err="1">
                <a:effectLst/>
                <a:latin typeface="Times New Roman"/>
                <a:cs typeface="Times New Roman"/>
              </a:rPr>
              <a:t>yaparak</a:t>
            </a:r>
            <a:r>
              <a:rPr lang="en-US" sz="21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100" b="1" dirty="0" err="1">
                <a:effectLst/>
                <a:latin typeface="Times New Roman"/>
                <a:cs typeface="Times New Roman"/>
              </a:rPr>
              <a:t>çözüm</a:t>
            </a:r>
            <a:r>
              <a:rPr lang="en-US" sz="21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100" b="1" dirty="0" err="1">
                <a:effectLst/>
                <a:latin typeface="Times New Roman"/>
                <a:cs typeface="Times New Roman"/>
              </a:rPr>
              <a:t>aramak</a:t>
            </a:r>
            <a:r>
              <a:rPr lang="en-US" sz="2100" b="1" dirty="0" smtClean="0">
                <a:effectLst/>
                <a:latin typeface="Times New Roman"/>
                <a:cs typeface="Times New Roman"/>
              </a:rPr>
              <a:t>,</a:t>
            </a:r>
          </a:p>
          <a:p>
            <a:pPr lvl="2"/>
            <a:r>
              <a:rPr lang="en-US" sz="2100" b="1" dirty="0" err="1" smtClean="0">
                <a:effectLst/>
                <a:latin typeface="Times New Roman"/>
                <a:cs typeface="Times New Roman"/>
              </a:rPr>
              <a:t>Problemi</a:t>
            </a:r>
            <a:r>
              <a:rPr lang="en-US" sz="2100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100" b="1" dirty="0" err="1">
                <a:effectLst/>
                <a:latin typeface="Times New Roman"/>
                <a:cs typeface="Times New Roman"/>
              </a:rPr>
              <a:t>reddedip</a:t>
            </a:r>
            <a:r>
              <a:rPr lang="en-US" sz="21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100" b="1" dirty="0" err="1">
                <a:effectLst/>
                <a:latin typeface="Times New Roman"/>
                <a:cs typeface="Times New Roman"/>
              </a:rPr>
              <a:t>görmezden</a:t>
            </a:r>
            <a:r>
              <a:rPr lang="en-US" sz="21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2100" b="1" dirty="0" err="1">
                <a:effectLst/>
                <a:latin typeface="Times New Roman"/>
                <a:cs typeface="Times New Roman"/>
              </a:rPr>
              <a:t>gelmek</a:t>
            </a:r>
            <a:r>
              <a:rPr lang="en-US" sz="2100" b="1" dirty="0">
                <a:effectLst/>
                <a:latin typeface="Times New Roman"/>
                <a:cs typeface="Times New Roman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76209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/>
                <a:cs typeface="Times New Roman"/>
              </a:rPr>
              <a:t>Madde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Bağımlılığı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Kriterleri</a:t>
            </a:r>
            <a:r>
              <a:rPr lang="en-US" dirty="0" smtClean="0">
                <a:latin typeface="Times New Roman"/>
                <a:cs typeface="Times New Roman"/>
              </a:rPr>
              <a:t>-DSM 5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sz="1700" b="1" dirty="0">
                <a:effectLst/>
                <a:latin typeface="Times New Roman"/>
                <a:cs typeface="Times New Roman"/>
              </a:rPr>
              <a:t>Bir yıl içinde aşağıdakilerden en az ikisi kendini göstermeli, klinik açıdan belirgin bir sıkıntıya ve işlevsellikte düşmeye yol açmalıdır: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tr-TR" sz="1700" b="1" dirty="0">
                <a:effectLst/>
                <a:latin typeface="Times New Roman"/>
                <a:cs typeface="Times New Roman"/>
              </a:rPr>
              <a:t>İstendiğinden daha büyük ölçüde veya uzun süreli kullanım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tr-TR" sz="1700" b="1" dirty="0">
                <a:effectLst/>
                <a:latin typeface="Times New Roman"/>
                <a:cs typeface="Times New Roman"/>
              </a:rPr>
              <a:t>Maddeyi bırakmak veya kontrol altında tutmak için istek veya sonuç vermeyen çabalar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tr-TR" sz="1700" b="1" dirty="0">
                <a:effectLst/>
                <a:latin typeface="Times New Roman"/>
                <a:cs typeface="Times New Roman"/>
              </a:rPr>
              <a:t>Maddeyi elde etmek, kullanmak veya etkilerinden kurtulmak için gerekli etkinliklere çok zaman ayırma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tr-TR" sz="1700" b="1" dirty="0">
                <a:effectLst/>
                <a:latin typeface="Times New Roman"/>
                <a:cs typeface="Times New Roman"/>
              </a:rPr>
              <a:t>Madde kullanımı için çok büyük bir istek duyma veya kendini zorlanmış hissetme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tr-TR" sz="1700" b="1" dirty="0">
                <a:effectLst/>
                <a:latin typeface="Times New Roman"/>
                <a:cs typeface="Times New Roman"/>
              </a:rPr>
              <a:t>Tekrar eden kullanım sonucu sorumluluklarını yerine getirememe (işte, okulda, evde)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021" y="6336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55578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E8D3034-22BC-1349-B40F-899DA6A5F918}" type="slidenum">
              <a:rPr lang="tr-TR" sz="1400">
                <a:latin typeface="Arial" charset="0"/>
              </a:rPr>
              <a:pPr eaLnBrk="1" hangingPunct="1"/>
              <a:t>50</a:t>
            </a:fld>
            <a:endParaRPr lang="tr-TR" sz="1400"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87363"/>
            <a:ext cx="7772400" cy="792162"/>
          </a:xfrm>
        </p:spPr>
        <p:txBody>
          <a:bodyPr/>
          <a:lstStyle/>
          <a:p>
            <a:pPr eaLnBrk="1" hangingPunct="1"/>
            <a:r>
              <a:rPr lang="tr-TR" sz="3200" b="1" dirty="0">
                <a:latin typeface="Times New Roman"/>
                <a:cs typeface="Times New Roman"/>
              </a:rPr>
              <a:t>Madde Kullanımı Olan Çocuğa Yaklaşım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7772400" cy="504031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100" b="1" dirty="0">
                <a:effectLst/>
                <a:latin typeface="Times New Roman"/>
                <a:cs typeface="Times New Roman"/>
              </a:rPr>
              <a:t>Kendinizi hazır hissetmeden onunla konuşmayın. 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b="1" dirty="0">
                <a:effectLst/>
                <a:latin typeface="Times New Roman"/>
                <a:cs typeface="Times New Roman"/>
              </a:rPr>
              <a:t>Önyargılarınızın olabilir, bunları farkına varmanız ona karşı tutumunuzun olumsuz olmasını azaltabilir. 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b="1" dirty="0">
                <a:effectLst/>
                <a:latin typeface="Times New Roman"/>
                <a:cs typeface="Times New Roman"/>
              </a:rPr>
              <a:t>Amacınızın ona destek ve yardımcı olmak olduğunu vurgulayın. 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b="1" dirty="0">
                <a:effectLst/>
                <a:latin typeface="Times New Roman"/>
                <a:cs typeface="Times New Roman"/>
              </a:rPr>
              <a:t>Etiketlemekten kaçının ve okul içinde etiketlenmesini önleyin.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b="1" dirty="0">
                <a:effectLst/>
                <a:latin typeface="Times New Roman"/>
                <a:cs typeface="Times New Roman"/>
              </a:rPr>
              <a:t>Eğer öğrenci maddenin etkisi altında ise onunla bu durumda konuşmayın. 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b="1" dirty="0" smtClean="0">
                <a:effectLst/>
                <a:latin typeface="Times New Roman"/>
                <a:cs typeface="Times New Roman"/>
              </a:rPr>
              <a:t>Branş öğretmenleri çocukla </a:t>
            </a:r>
            <a:r>
              <a:rPr lang="tr-TR" sz="2100" b="1" dirty="0">
                <a:effectLst/>
                <a:latin typeface="Times New Roman"/>
                <a:cs typeface="Times New Roman"/>
              </a:rPr>
              <a:t>ya da idare ile konu hakkında görüşmeden önce okul psikolojik danışmanına </a:t>
            </a:r>
            <a:r>
              <a:rPr lang="tr-TR" sz="2100" b="1" dirty="0" smtClean="0">
                <a:effectLst/>
                <a:latin typeface="Times New Roman"/>
                <a:cs typeface="Times New Roman"/>
              </a:rPr>
              <a:t>şüphelerinden bahsetmelidir. </a:t>
            </a:r>
            <a:endParaRPr lang="tr-TR" sz="2100" b="1" dirty="0">
              <a:effectLst/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100" b="1" dirty="0">
                <a:effectLst/>
                <a:latin typeface="Times New Roman"/>
                <a:cs typeface="Times New Roman"/>
              </a:rPr>
              <a:t>Aileyi </a:t>
            </a:r>
            <a:r>
              <a:rPr lang="tr-TR" sz="2100" b="1" dirty="0" smtClean="0">
                <a:effectLst/>
                <a:latin typeface="Times New Roman"/>
                <a:cs typeface="Times New Roman"/>
              </a:rPr>
              <a:t>görüşme </a:t>
            </a:r>
            <a:r>
              <a:rPr lang="tr-TR" sz="2100" b="1" dirty="0">
                <a:effectLst/>
                <a:latin typeface="Times New Roman"/>
                <a:cs typeface="Times New Roman"/>
              </a:rPr>
              <a:t>için çağırın.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b="1" dirty="0">
                <a:effectLst/>
                <a:latin typeface="Times New Roman"/>
                <a:cs typeface="Times New Roman"/>
              </a:rPr>
              <a:t>İyileşmeye dair sözünü içeren anlaşma kağıdı imzalatmaya çalışın</a:t>
            </a:r>
            <a:r>
              <a:rPr lang="tr-TR" sz="2100" b="1" dirty="0" smtClean="0">
                <a:effectLst/>
                <a:latin typeface="Times New Roman"/>
                <a:cs typeface="Times New Roman"/>
              </a:rPr>
              <a:t>.</a:t>
            </a:r>
            <a:endParaRPr lang="tr-TR" sz="2100" b="1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1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3012142"/>
            <a:ext cx="7716838" cy="3388658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>
                <a:effectLst/>
                <a:latin typeface="Times New Roman"/>
                <a:cs typeface="Times New Roman"/>
              </a:rPr>
              <a:t>Eğer öğrenci maddenin etkisi altında ise onunla bu durumda konuşmanın yararı olmaz.</a:t>
            </a:r>
          </a:p>
          <a:p>
            <a:r>
              <a:rPr lang="tr-TR" b="1" dirty="0">
                <a:effectLst/>
                <a:latin typeface="Times New Roman"/>
                <a:cs typeface="Times New Roman"/>
              </a:rPr>
              <a:t>Maddenin etkisi altında düşünme, hareket etme gibi mekanizmalarında 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yavaşlama olduğundan </a:t>
            </a:r>
            <a:r>
              <a:rPr lang="tr-TR" b="1" dirty="0">
                <a:effectLst/>
                <a:latin typeface="Times New Roman"/>
                <a:cs typeface="Times New Roman"/>
              </a:rPr>
              <a:t>sağlıklı tepki veremez. Bu yüzden madde etkisindeki öğrenci ile </a:t>
            </a:r>
            <a:r>
              <a:rPr lang="tr-TR" b="1" dirty="0" err="1" smtClean="0">
                <a:effectLst/>
                <a:latin typeface="Times New Roman"/>
                <a:cs typeface="Times New Roman"/>
              </a:rPr>
              <a:t>konuşmayaçalışmak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 </a:t>
            </a:r>
            <a:r>
              <a:rPr lang="tr-TR" b="1" dirty="0">
                <a:effectLst/>
                <a:latin typeface="Times New Roman"/>
                <a:cs typeface="Times New Roman"/>
              </a:rPr>
              <a:t>yerine onu sessiz ve sakin bir ortama götürerek kendine gelmesini sağlamak gerekir.</a:t>
            </a:r>
          </a:p>
          <a:p>
            <a:r>
              <a:rPr lang="tr-TR" b="1" dirty="0">
                <a:effectLst/>
                <a:latin typeface="Times New Roman"/>
                <a:cs typeface="Times New Roman"/>
              </a:rPr>
              <a:t>Çocuğun kendine zarar verme olasılığına karşı onu yalnız bırakmamanız yerinde olacaktır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.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08014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Acil</a:t>
            </a:r>
            <a:r>
              <a:rPr lang="en-US" dirty="0" smtClean="0"/>
              <a:t> </a:t>
            </a:r>
            <a:r>
              <a:rPr lang="en-US" dirty="0" err="1" smtClean="0"/>
              <a:t>Durumda</a:t>
            </a:r>
            <a:r>
              <a:rPr lang="en-US" dirty="0" smtClean="0"/>
              <a:t> Ne </a:t>
            </a:r>
            <a:r>
              <a:rPr lang="en-US" dirty="0" err="1" smtClean="0"/>
              <a:t>Yapmalı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tr-TR" b="1" dirty="0" smtClean="0">
                <a:effectLst/>
                <a:latin typeface="Times New Roman"/>
                <a:cs typeface="Times New Roman"/>
              </a:rPr>
              <a:t>Acil bir </a:t>
            </a:r>
            <a:r>
              <a:rPr lang="tr-TR" b="1" dirty="0">
                <a:effectLst/>
                <a:latin typeface="Times New Roman"/>
                <a:cs typeface="Times New Roman"/>
              </a:rPr>
              <a:t>durumda önemli olan sizin soğukkanlılığınızı korumanızdır. Öğrenciyi sakinleştirmeye ve ona güven vermeye çalışın. Ortamı sakinleştirmek için ışıkları ve gürültüyü azaltın. Eğer 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bilincini kaybetmişse </a:t>
            </a:r>
            <a:r>
              <a:rPr lang="tr-TR" b="1" dirty="0">
                <a:effectLst/>
                <a:latin typeface="Times New Roman"/>
                <a:cs typeface="Times New Roman"/>
              </a:rPr>
              <a:t>yan yatırın ve soluk aldığından emin olun. Gerginlik hali ya da 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tepkisizliği devam </a:t>
            </a:r>
            <a:r>
              <a:rPr lang="tr-TR" b="1" dirty="0">
                <a:effectLst/>
                <a:latin typeface="Times New Roman"/>
                <a:cs typeface="Times New Roman"/>
              </a:rPr>
              <a:t>ederse acil servisi (112) arayın. Kullandığı ilaçları, maddeleri ya da tozları toplayın 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ve doktoruna </a:t>
            </a:r>
            <a:r>
              <a:rPr lang="tr-TR" b="1" dirty="0">
                <a:effectLst/>
                <a:latin typeface="Times New Roman"/>
                <a:cs typeface="Times New Roman"/>
              </a:rPr>
              <a:t>verin. Bu çocuğa doğru müdahale yapılmasını sağlayacaktır. Çocuğun 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ailesine haber </a:t>
            </a:r>
            <a:r>
              <a:rPr lang="tr-TR" b="1" dirty="0">
                <a:effectLst/>
                <a:latin typeface="Times New Roman"/>
                <a:cs typeface="Times New Roman"/>
              </a:rPr>
              <a:t>verin</a:t>
            </a:r>
            <a:r>
              <a:rPr lang="tr-TR" b="1" dirty="0" smtClean="0">
                <a:effectLst/>
                <a:latin typeface="Times New Roman"/>
                <a:cs typeface="Times New 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348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21" y="1435738"/>
            <a:ext cx="7716837" cy="1447800"/>
          </a:xfrm>
        </p:spPr>
        <p:txBody>
          <a:bodyPr/>
          <a:lstStyle/>
          <a:p>
            <a:r>
              <a:rPr lang="en-US" dirty="0" err="1">
                <a:latin typeface="Times New Roman"/>
                <a:cs typeface="Times New Roman"/>
              </a:rPr>
              <a:t>Madde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Bağımlılığı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Kriterleri</a:t>
            </a:r>
            <a:r>
              <a:rPr lang="en-US" dirty="0">
                <a:latin typeface="Times New Roman"/>
                <a:cs typeface="Times New Roman"/>
              </a:rPr>
              <a:t>-DSM </a:t>
            </a:r>
            <a:r>
              <a:rPr lang="en-US" dirty="0" smtClean="0">
                <a:latin typeface="Times New Roman"/>
                <a:cs typeface="Times New Roman"/>
              </a:rPr>
              <a:t>5, </a:t>
            </a:r>
            <a:r>
              <a:rPr lang="en-US" dirty="0" err="1" smtClean="0">
                <a:latin typeface="Times New Roman"/>
                <a:cs typeface="Times New Roman"/>
              </a:rPr>
              <a:t>devam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83538"/>
            <a:ext cx="7716838" cy="36714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AutoNum type="arabicPeriod" startAt="6"/>
            </a:pPr>
            <a:r>
              <a:rPr lang="tr-TR" sz="1600" dirty="0">
                <a:latin typeface="Times New Roman"/>
                <a:cs typeface="Times New Roman"/>
              </a:rPr>
              <a:t>Olumsuz etkilerine rağmen kullanıma devam etme (toplumsal ve kişiler arası sorunlar)</a:t>
            </a:r>
          </a:p>
          <a:p>
            <a:pPr>
              <a:lnSpc>
                <a:spcPct val="80000"/>
              </a:lnSpc>
              <a:buFontTx/>
              <a:buAutoNum type="arabicPeriod" startAt="6"/>
            </a:pPr>
            <a:r>
              <a:rPr lang="tr-TR" sz="1600" dirty="0">
                <a:latin typeface="Times New Roman"/>
                <a:cs typeface="Times New Roman"/>
              </a:rPr>
              <a:t>Kullanımdan dolayı günlük etkinliklerin bırakılması veya azaltılması (iş, eğlence vb.)</a:t>
            </a:r>
          </a:p>
          <a:p>
            <a:pPr>
              <a:lnSpc>
                <a:spcPct val="80000"/>
              </a:lnSpc>
              <a:buFontTx/>
              <a:buAutoNum type="arabicPeriod" startAt="6"/>
            </a:pPr>
            <a:r>
              <a:rPr lang="tr-TR" sz="1600" dirty="0">
                <a:latin typeface="Times New Roman"/>
                <a:cs typeface="Times New Roman"/>
              </a:rPr>
              <a:t>Tehlikeli olabilecek durumlarda dahi kullanmaya devam etme</a:t>
            </a:r>
          </a:p>
          <a:p>
            <a:pPr>
              <a:lnSpc>
                <a:spcPct val="80000"/>
              </a:lnSpc>
              <a:buFontTx/>
              <a:buAutoNum type="arabicPeriod" startAt="6"/>
            </a:pPr>
            <a:r>
              <a:rPr lang="tr-TR" sz="1600" dirty="0">
                <a:latin typeface="Times New Roman"/>
                <a:cs typeface="Times New Roman"/>
              </a:rPr>
              <a:t>Olumsuz bedensel veya ruhsal etkilerinin bilinmesine rağmen kullanmayı sürdürme</a:t>
            </a:r>
          </a:p>
          <a:p>
            <a:pPr>
              <a:lnSpc>
                <a:spcPct val="80000"/>
              </a:lnSpc>
              <a:buFontTx/>
              <a:buAutoNum type="arabicPeriod" startAt="6"/>
            </a:pPr>
            <a:r>
              <a:rPr lang="tr-TR" sz="1600" dirty="0">
                <a:latin typeface="Times New Roman"/>
                <a:cs typeface="Times New Roman"/>
              </a:rPr>
              <a:t>Maddeye tolerans gelişmiş olması </a:t>
            </a:r>
          </a:p>
          <a:p>
            <a:pPr lvl="3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tr-TR" sz="1600" dirty="0">
                <a:latin typeface="Times New Roman"/>
                <a:cs typeface="Times New Roman"/>
              </a:rPr>
              <a:t>İstenen etkinin ortaya çıkması için artan madde gereksinimi</a:t>
            </a:r>
          </a:p>
          <a:p>
            <a:pPr lvl="3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tr-TR" sz="1600" dirty="0">
                <a:latin typeface="Times New Roman"/>
                <a:cs typeface="Times New Roman"/>
              </a:rPr>
              <a:t>Aynı miktarda maddenin sürekli kullanımı sonucu etkisinin azalması durumu</a:t>
            </a:r>
          </a:p>
          <a:p>
            <a:pPr>
              <a:lnSpc>
                <a:spcPct val="80000"/>
              </a:lnSpc>
              <a:buFontTx/>
              <a:buAutoNum type="arabicPeriod" startAt="6"/>
            </a:pPr>
            <a:r>
              <a:rPr lang="tr-TR" sz="1600" dirty="0">
                <a:latin typeface="Times New Roman"/>
                <a:cs typeface="Times New Roman"/>
              </a:rPr>
              <a:t>Yoksunluk belirtileri (Bulantı, uykusuzluk, kusma, sinirlilik, bunaltı, huzursuzluk, saldırganlık, ishal, terleme, titreme, kas sızıları, ateş vb.). Her madde yoksunluk belirtisi göstermez</a:t>
            </a:r>
            <a:r>
              <a:rPr lang="tr-TR" sz="1600" dirty="0" smtClean="0">
                <a:latin typeface="Times New Roman"/>
                <a:cs typeface="Times New Roman"/>
              </a:rPr>
              <a:t>.</a:t>
            </a:r>
            <a:endParaRPr lang="tr-TR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32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1"/>
          <p:cNvSpPr>
            <a:spLocks noGrp="1" noChangeArrowheads="1"/>
          </p:cNvSpPr>
          <p:nvPr>
            <p:ph type="title"/>
          </p:nvPr>
        </p:nvSpPr>
        <p:spPr>
          <a:xfrm>
            <a:off x="1712135" y="923592"/>
            <a:ext cx="6870700" cy="99576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tr-T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Genel Nüfusun Yaş Grubuna Göre Yaşam Boyu Uyuşturucu Madde Kullanma Durumlarının Dağılımı-2011</a:t>
            </a:r>
            <a:endParaRPr lang="tr-TR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9235" y="5945133"/>
            <a:ext cx="59436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1400" dirty="0">
                <a:latin typeface="Times New Roman"/>
                <a:cs typeface="Times New Roman"/>
              </a:rPr>
              <a:t>Kaynak: TÜRKİYE UYUŞTURUCU VE UYUŞTURUCU BAĞIMLILIĞI İZLEME MERKEZİ (TUBİM)  GPS Araştırması, 2011. </a:t>
            </a:r>
          </a:p>
        </p:txBody>
      </p:sp>
      <p:graphicFrame>
        <p:nvGraphicFramePr>
          <p:cNvPr id="57407" name="Group 6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114275448"/>
              </p:ext>
            </p:extLst>
          </p:nvPr>
        </p:nvGraphicFramePr>
        <p:xfrm>
          <a:off x="1712135" y="2166522"/>
          <a:ext cx="5943600" cy="3657602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81200"/>
              </a:tblGrid>
              <a:tr h="7318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ＭＳ Ｐゴシック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ＭＳ Ｐゴシック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Yaş Grubu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Yaşam Boyu Uyuşturucu Madde Kullanımı</a:t>
                      </a: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Var%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Yok%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15-24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97,1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25-44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97,2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45-64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Ｐゴシック" charset="0"/>
                          <a:cs typeface="Times New Roman"/>
                        </a:rPr>
                        <a:t>97,7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675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>
                <a:latin typeface="Times New Roman"/>
                <a:cs typeface="Times New Roman"/>
              </a:rPr>
              <a:t>Kimler Bağımlı Olur?</a:t>
            </a:r>
          </a:p>
        </p:txBody>
      </p:sp>
      <p:sp>
        <p:nvSpPr>
          <p:cNvPr id="20483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r-TR" dirty="0" smtClean="0">
                <a:latin typeface="Times New Roman"/>
                <a:cs typeface="Times New Roman"/>
              </a:rPr>
              <a:t>.</a:t>
            </a:r>
          </a:p>
          <a:p>
            <a:pPr eaLnBrk="1" hangingPunct="1"/>
            <a:endParaRPr lang="tr-TR" dirty="0" smtClean="0">
              <a:latin typeface="Times New Roman"/>
              <a:cs typeface="Times New Roman"/>
            </a:endParaRPr>
          </a:p>
          <a:p>
            <a:endParaRPr lang="tr-TR" dirty="0" smtClean="0">
              <a:latin typeface="Times New Roman"/>
              <a:cs typeface="Times New Roman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tr-TR" sz="2800" b="1" dirty="0">
                <a:latin typeface="Times New Roman"/>
                <a:cs typeface="Times New Roman"/>
              </a:rPr>
              <a:t>Herkes bağımlı olabilir</a:t>
            </a:r>
          </a:p>
          <a:p>
            <a:pPr marL="285750" indent="-285750" algn="l">
              <a:buFont typeface="Arial"/>
              <a:buChar char="•"/>
            </a:pPr>
            <a:r>
              <a:rPr lang="tr-TR" sz="2800" b="1" dirty="0">
                <a:latin typeface="Times New Roman"/>
                <a:cs typeface="Times New Roman"/>
              </a:rPr>
              <a:t>Bağımlılık bir beyin hastalığıdır. </a:t>
            </a:r>
          </a:p>
          <a:p>
            <a:pPr marL="285750" indent="-285750" algn="l">
              <a:buFont typeface="Arial"/>
              <a:buChar char="•"/>
            </a:pPr>
            <a:r>
              <a:rPr lang="tr-TR" sz="2800" b="1" dirty="0">
                <a:latin typeface="Times New Roman"/>
                <a:cs typeface="Times New Roman"/>
              </a:rPr>
              <a:t>Biz istemesek bile beynimiz maddeyi ister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pic>
        <p:nvPicPr>
          <p:cNvPr id="20484" name="Picture 7" descr="C:\Users\VAIO\Desktop\esm-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61516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734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1 Addic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4" y="0"/>
            <a:ext cx="8989366" cy="69469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8140734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1486</TotalTime>
  <Words>2229</Words>
  <Application>Microsoft Office PowerPoint</Application>
  <PresentationFormat>Ekran Gösterisi (4:3)</PresentationFormat>
  <Paragraphs>343</Paragraphs>
  <Slides>52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Sky</vt:lpstr>
      <vt:lpstr>Madde Bağımlılığı ve Rehberlik Servisleri</vt:lpstr>
      <vt:lpstr>Sunum Planı</vt:lpstr>
      <vt:lpstr>Slayt 3</vt:lpstr>
      <vt:lpstr>Madde Bağımlılığı Nedir?</vt:lpstr>
      <vt:lpstr>Madde Bağımlılığı Kriterleri-DSM 5</vt:lpstr>
      <vt:lpstr>Madde Bağımlılığı Kriterleri-DSM 5, devam</vt:lpstr>
      <vt:lpstr>Genel Nüfusun Yaş Grubuna Göre Yaşam Boyu Uyuşturucu Madde Kullanma Durumlarının Dağılımı-2011</vt:lpstr>
      <vt:lpstr>Kimler Bağımlı Olur?</vt:lpstr>
      <vt:lpstr>Slayt 9</vt:lpstr>
      <vt:lpstr>Ne Kadar Sürede Kişi Bağımlı Olur?</vt:lpstr>
      <vt:lpstr>Slayt 11</vt:lpstr>
      <vt:lpstr>Alkol İçildiğinde Şunlar Gözlenir</vt:lpstr>
      <vt:lpstr>Alkol Yoksunluğu Belirtileri</vt:lpstr>
      <vt:lpstr>Riskli Alkol Kullanımı Nedir?</vt:lpstr>
      <vt:lpstr>Uçucu Maddeler</vt:lpstr>
      <vt:lpstr>Esrar</vt:lpstr>
      <vt:lpstr>Esrar İçildiğinde Şunlar Gözlenir</vt:lpstr>
      <vt:lpstr>Esrar kullanımının sonuçları</vt:lpstr>
      <vt:lpstr>Esrar bırakıldığı zaman ortaya çıkan belirtiler şunlardır</vt:lpstr>
      <vt:lpstr>Aşağıdakilerin Hepsi Opiyattır Ve Etkileri Birbirine Benzer…</vt:lpstr>
      <vt:lpstr>Opiyat Kullanıldığında Şu Belirtiler Ortaya Çıkar</vt:lpstr>
      <vt:lpstr>Zehirlenme </vt:lpstr>
      <vt:lpstr>Opiyatlar Kesildiği Zaman…</vt:lpstr>
      <vt:lpstr>Kokain Ve Taş Yüksek Doz Alındığında Ortaya Çıkanlar</vt:lpstr>
      <vt:lpstr>Kokain Ve Taşın Yarattığı Olumsuz Sonuçlar</vt:lpstr>
      <vt:lpstr>Kokain Kesildiğinde Gözlenenler</vt:lpstr>
      <vt:lpstr>Ekstazi</vt:lpstr>
      <vt:lpstr>Uzun Süre Ekstazi Kullananlarda</vt:lpstr>
      <vt:lpstr>Gençler Bağımlılık Yapıcı Maddeleri Deneme Nedenleri</vt:lpstr>
      <vt:lpstr>Gençler Bağımlılık Yapıcı Maddeleri Deneme Nedenleri-Devam</vt:lpstr>
      <vt:lpstr>Aile İle ilgili risk faktörleri</vt:lpstr>
      <vt:lpstr>Sosyal risk faktörleri</vt:lpstr>
      <vt:lpstr>Kişilikle İlgili Risk Faktörleri</vt:lpstr>
      <vt:lpstr>Koruyucu faktörler</vt:lpstr>
      <vt:lpstr>Koruyucu faktörler-devam</vt:lpstr>
      <vt:lpstr>Bağımlılık Süreci</vt:lpstr>
      <vt:lpstr>Her madde kullanan çocuk bağımlı değildir. </vt:lpstr>
      <vt:lpstr>Okul Rehberlik Servisleri</vt:lpstr>
      <vt:lpstr>Rehber Öğretmenlerin</vt:lpstr>
      <vt:lpstr>Madde Kullanımının İşaretleri</vt:lpstr>
      <vt:lpstr>Madde Kullanımının İşaretleri-Devam</vt:lpstr>
      <vt:lpstr>Madde Kullanımının İşaretleri-Devam</vt:lpstr>
      <vt:lpstr>Slayt 43</vt:lpstr>
      <vt:lpstr>Terapotik İşbirliği Kurmak</vt:lpstr>
      <vt:lpstr>Ne Yapmamalı</vt:lpstr>
      <vt:lpstr>Terapotik İşbirliği Kurmak-Devam</vt:lpstr>
      <vt:lpstr>Terapotik İşbirliği Kurmak-Devam</vt:lpstr>
      <vt:lpstr>Terapotik İşbirliği Kurmak-Devam</vt:lpstr>
      <vt:lpstr>Aile Sistemine Yardımcı Olmak</vt:lpstr>
      <vt:lpstr>Madde Kullanımı Olan Çocuğa Yaklaşım </vt:lpstr>
      <vt:lpstr>Slayt 51</vt:lpstr>
      <vt:lpstr>Acil Durumda Ne Yapmalı?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Madde Bağımlılığı ve Rehberlik Servisleri</dc:title>
  <dc:creator>w</dc:creator>
  <cp:lastModifiedBy>okul1</cp:lastModifiedBy>
  <cp:revision>109</cp:revision>
  <dcterms:created xsi:type="dcterms:W3CDTF">2017-01-01T14:10:44Z</dcterms:created>
  <dcterms:modified xsi:type="dcterms:W3CDTF">2017-01-12T14:17:46Z</dcterms:modified>
</cp:coreProperties>
</file>